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Lst>
  <p:sldSz cy="5143500" cx="9144000"/>
  <p:notesSz cx="6858000" cy="9144000"/>
  <p:embeddedFontLst>
    <p:embeddedFont>
      <p:font typeface="Pinyon Script"/>
      <p:regular r:id="rId94"/>
    </p:embeddedFont>
    <p:embeddedFont>
      <p:font typeface="Roboto Mono"/>
      <p:regular r:id="rId95"/>
      <p:bold r:id="rId96"/>
      <p:italic r:id="rId97"/>
      <p:boldItalic r:id="rId9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A094F343-66EB-40EB-9235-8A256EFEEE75}">
  <a:tblStyle styleId="{A094F343-66EB-40EB-9235-8A256EFEEE7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95" Type="http://schemas.openxmlformats.org/officeDocument/2006/relationships/font" Target="fonts/RobotoMono-regular.fntdata"/><Relationship Id="rId94" Type="http://schemas.openxmlformats.org/officeDocument/2006/relationships/font" Target="fonts/PinyonScript-regular.fntdata"/><Relationship Id="rId97" Type="http://schemas.openxmlformats.org/officeDocument/2006/relationships/font" Target="fonts/RobotoMono-italic.fntdata"/><Relationship Id="rId96" Type="http://schemas.openxmlformats.org/officeDocument/2006/relationships/font" Target="fonts/RobotoMono-bold.fntdata"/><Relationship Id="rId11" Type="http://schemas.openxmlformats.org/officeDocument/2006/relationships/slide" Target="slides/slide5.xml"/><Relationship Id="rId10" Type="http://schemas.openxmlformats.org/officeDocument/2006/relationships/slide" Target="slides/slide4.xml"/><Relationship Id="rId98" Type="http://schemas.openxmlformats.org/officeDocument/2006/relationships/font" Target="fonts/RobotoMono-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slide" Target="slides/slide82.xml"/><Relationship Id="rId87" Type="http://schemas.openxmlformats.org/officeDocument/2006/relationships/slide" Target="slides/slide81.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 name="Shape 51"/>
        <p:cNvGrpSpPr/>
        <p:nvPr/>
      </p:nvGrpSpPr>
      <p:grpSpPr>
        <a:xfrm>
          <a:off x="0" y="0"/>
          <a:ext cx="0" cy="0"/>
          <a:chOff x="0" y="0"/>
          <a:chExt cx="0" cy="0"/>
        </a:xfrm>
      </p:grpSpPr>
      <p:sp>
        <p:nvSpPr>
          <p:cNvPr id="52" name="Google Shape;5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3" name="Google Shape;5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a585782f56_1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a585782f56_1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g2a585782f5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 name="Google Shape;133;g2a585782f5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 name="Shape 141"/>
        <p:cNvGrpSpPr/>
        <p:nvPr/>
      </p:nvGrpSpPr>
      <p:grpSpPr>
        <a:xfrm>
          <a:off x="0" y="0"/>
          <a:ext cx="0" cy="0"/>
          <a:chOff x="0" y="0"/>
          <a:chExt cx="0" cy="0"/>
        </a:xfrm>
      </p:grpSpPr>
      <p:sp>
        <p:nvSpPr>
          <p:cNvPr id="142" name="Google Shape;142;g2a585782f56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2a585782f56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a585782f56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a585782f56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263cdb5f97a_5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263cdb5f97a_5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28852f91f42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28852f91f42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a585782f56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a585782f56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a585782f56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2a585782f56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2a585782f5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2a585782f5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2a585782f56_1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2a585782f56_1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g28852f91f4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28852f91f4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2a585782f5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2a585782f5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24fae184575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24fae184575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263987a0133_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263987a0133_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a58994b248_2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a58994b248_2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2a58994b248_2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2a58994b248_2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2a58994b248_2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2a58994b248_2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63cdb5f97a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63cdb5f97a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263cdb5f97a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263cdb5f97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263cdb5f97a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263cdb5f97a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6" name="Shape 316"/>
        <p:cNvGrpSpPr/>
        <p:nvPr/>
      </p:nvGrpSpPr>
      <p:grpSpPr>
        <a:xfrm>
          <a:off x="0" y="0"/>
          <a:ext cx="0" cy="0"/>
          <a:chOff x="0" y="0"/>
          <a:chExt cx="0" cy="0"/>
        </a:xfrm>
      </p:grpSpPr>
      <p:sp>
        <p:nvSpPr>
          <p:cNvPr id="317" name="Google Shape;317;g263987a0133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263987a0133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2a09659899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2a09659899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63987a0133_3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63987a0133_3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91a0e9f28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91a0e9f28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263cdb5f97a_6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263cdb5f97a_6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263cdb5f97a_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263cdb5f97a_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2a5dcc3dab2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2a5dcc3dab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263bcc04b5c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263bcc04b5c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2a5dcc3dab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2a5dcc3dab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263d5b47732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263d5b47732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8" name="Shape 408"/>
        <p:cNvGrpSpPr/>
        <p:nvPr/>
      </p:nvGrpSpPr>
      <p:grpSpPr>
        <a:xfrm>
          <a:off x="0" y="0"/>
          <a:ext cx="0" cy="0"/>
          <a:chOff x="0" y="0"/>
          <a:chExt cx="0" cy="0"/>
        </a:xfrm>
      </p:grpSpPr>
      <p:sp>
        <p:nvSpPr>
          <p:cNvPr id="409" name="Google Shape;409;g263987a0133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263987a0133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2a5dcc3dab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2a5dcc3dab2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g2a585782f5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 name="Google Shape;73;g2a585782f5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a5dcc3dab2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2a5dcc3dab2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1" name="Shape 441"/>
        <p:cNvGrpSpPr/>
        <p:nvPr/>
      </p:nvGrpSpPr>
      <p:grpSpPr>
        <a:xfrm>
          <a:off x="0" y="0"/>
          <a:ext cx="0" cy="0"/>
          <a:chOff x="0" y="0"/>
          <a:chExt cx="0" cy="0"/>
        </a:xfrm>
      </p:grpSpPr>
      <p:sp>
        <p:nvSpPr>
          <p:cNvPr id="442" name="Google Shape;442;g263987a0133_1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263987a0133_1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63987a013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2" name="Google Shape;452;g263987a013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zh-TW" sz="1400">
                <a:solidFill>
                  <a:schemeClr val="dk1"/>
                </a:solidFill>
              </a:rPr>
              <a:t>Examples</a:t>
            </a:r>
            <a:endParaRPr b="1" sz="1400">
              <a:solidFill>
                <a:schemeClr val="dk1"/>
              </a:solidFill>
            </a:endParaRPr>
          </a:p>
          <a:p>
            <a:pPr indent="-317500" lvl="1" marL="914400" rtl="0" algn="l">
              <a:lnSpc>
                <a:spcPct val="115000"/>
              </a:lnSpc>
              <a:spcBef>
                <a:spcPts val="1200"/>
              </a:spcBef>
              <a:spcAft>
                <a:spcPts val="0"/>
              </a:spcAft>
              <a:buClr>
                <a:schemeClr val="dk1"/>
              </a:buClr>
              <a:buSzPts val="1400"/>
              <a:buChar char="○"/>
            </a:pPr>
            <a:r>
              <a:rPr lang="zh-TW" sz="1400" u="sng">
                <a:solidFill>
                  <a:schemeClr val="dk1"/>
                </a:solidFill>
              </a:rPr>
              <a:t>Array/Collection/Object/String</a:t>
            </a:r>
            <a:r>
              <a:rPr lang="zh-TW" sz="1400">
                <a:solidFill>
                  <a:schemeClr val="dk1"/>
                </a:solidFill>
              </a:rPr>
              <a:t> To</a:t>
            </a:r>
            <a:r>
              <a:rPr b="1" lang="zh-TW" sz="1400">
                <a:solidFill>
                  <a:schemeClr val="dk1"/>
                </a:solidFill>
              </a:rPr>
              <a:t>Collection</a:t>
            </a:r>
            <a:r>
              <a:rPr lang="zh-TW" sz="1400">
                <a:solidFill>
                  <a:schemeClr val="dk1"/>
                </a:solidFill>
              </a:rPr>
              <a:t>Converter</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zh-TW" sz="1400" u="sng">
                <a:solidFill>
                  <a:schemeClr val="dk1"/>
                </a:solidFill>
              </a:rPr>
              <a:t>Array/Collection/Object/String</a:t>
            </a:r>
            <a:r>
              <a:rPr lang="zh-TW" sz="1400">
                <a:solidFill>
                  <a:schemeClr val="dk1"/>
                </a:solidFill>
              </a:rPr>
              <a:t> To</a:t>
            </a:r>
            <a:r>
              <a:rPr b="1" lang="zh-TW" sz="1400">
                <a:solidFill>
                  <a:schemeClr val="dk1"/>
                </a:solidFill>
              </a:rPr>
              <a:t>Array</a:t>
            </a:r>
            <a:r>
              <a:rPr lang="zh-TW" sz="1400">
                <a:solidFill>
                  <a:schemeClr val="dk1"/>
                </a:solidFill>
              </a:rPr>
              <a:t>Converter</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b="1" lang="zh-TW" sz="1400">
                <a:solidFill>
                  <a:schemeClr val="dk1"/>
                </a:solidFill>
              </a:rPr>
              <a:t>Object</a:t>
            </a:r>
            <a:r>
              <a:rPr lang="zh-TW" sz="1400">
                <a:solidFill>
                  <a:schemeClr val="dk1"/>
                </a:solidFill>
              </a:rPr>
              <a:t>To </a:t>
            </a:r>
            <a:r>
              <a:rPr lang="zh-TW" sz="1400" u="sng">
                <a:solidFill>
                  <a:schemeClr val="dk1"/>
                </a:solidFill>
              </a:rPr>
              <a:t>Collection/String</a:t>
            </a:r>
            <a:r>
              <a:rPr i="1" lang="zh-TW" sz="1400">
                <a:solidFill>
                  <a:schemeClr val="dk1"/>
                </a:solidFill>
              </a:rPr>
              <a:t> </a:t>
            </a:r>
            <a:r>
              <a:rPr lang="zh-TW" sz="1400">
                <a:solidFill>
                  <a:schemeClr val="dk1"/>
                </a:solidFill>
              </a:rPr>
              <a:t>Converter, </a:t>
            </a:r>
            <a:r>
              <a:rPr b="1" lang="zh-TW" sz="1400">
                <a:solidFill>
                  <a:schemeClr val="dk1"/>
                </a:solidFill>
              </a:rPr>
              <a:t>String</a:t>
            </a:r>
            <a:r>
              <a:rPr lang="zh-TW" sz="1400">
                <a:solidFill>
                  <a:schemeClr val="dk1"/>
                </a:solidFill>
              </a:rPr>
              <a:t>To </a:t>
            </a:r>
            <a:r>
              <a:rPr lang="zh-TW" sz="1400" u="sng">
                <a:solidFill>
                  <a:schemeClr val="dk1"/>
                </a:solidFill>
              </a:rPr>
              <a:t>Collection/String</a:t>
            </a:r>
            <a:r>
              <a:rPr i="1" lang="zh-TW" sz="1400">
                <a:solidFill>
                  <a:schemeClr val="dk1"/>
                </a:solidFill>
              </a:rPr>
              <a:t> </a:t>
            </a:r>
            <a:r>
              <a:rPr lang="zh-TW" sz="1400">
                <a:solidFill>
                  <a:schemeClr val="dk1"/>
                </a:solidFill>
              </a:rPr>
              <a:t>Converter</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zh-TW" sz="1400">
                <a:solidFill>
                  <a:schemeClr val="dk1"/>
                </a:solidFill>
              </a:rPr>
              <a:t>MapToMapConverter</a:t>
            </a:r>
            <a:endParaRPr sz="1400">
              <a:solidFill>
                <a:schemeClr val="dk1"/>
              </a:solidFill>
            </a:endParaRPr>
          </a:p>
          <a:p>
            <a:pPr indent="-317500" lvl="1" marL="914400" rtl="0" algn="l">
              <a:lnSpc>
                <a:spcPct val="115000"/>
              </a:lnSpc>
              <a:spcBef>
                <a:spcPts val="0"/>
              </a:spcBef>
              <a:spcAft>
                <a:spcPts val="0"/>
              </a:spcAft>
              <a:buClr>
                <a:schemeClr val="dk1"/>
              </a:buClr>
              <a:buSzPts val="1400"/>
              <a:buChar char="○"/>
            </a:pPr>
            <a:r>
              <a:rPr lang="zh-TW" sz="1400">
                <a:solidFill>
                  <a:schemeClr val="dk1"/>
                </a:solidFill>
              </a:rPr>
              <a:t>StreamConverter</a:t>
            </a:r>
            <a:endParaRPr sz="1400">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63cdb5f97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263cdb5f97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263cecfdf8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263cecfdf8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63cdb5f97a_2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0" name="Google Shape;480;g263cdb5f97a_2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63987a0133_1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263987a0133_1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263987a013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263987a013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2639f49f7c7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7" name="Google Shape;507;g2639f49f7c7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2637504039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2637504039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g2a09659899f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2a09659899f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263d5b4773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7" name="Google Shape;527;g263d5b47732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4" name="Shape 534"/>
        <p:cNvGrpSpPr/>
        <p:nvPr/>
      </p:nvGrpSpPr>
      <p:grpSpPr>
        <a:xfrm>
          <a:off x="0" y="0"/>
          <a:ext cx="0" cy="0"/>
          <a:chOff x="0" y="0"/>
          <a:chExt cx="0" cy="0"/>
        </a:xfrm>
      </p:grpSpPr>
      <p:sp>
        <p:nvSpPr>
          <p:cNvPr id="535" name="Google Shape;535;g26375040393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6" name="Google Shape;536;g26375040393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263987a0133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263987a0133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3" name="Shape 553"/>
        <p:cNvGrpSpPr/>
        <p:nvPr/>
      </p:nvGrpSpPr>
      <p:grpSpPr>
        <a:xfrm>
          <a:off x="0" y="0"/>
          <a:ext cx="0" cy="0"/>
          <a:chOff x="0" y="0"/>
          <a:chExt cx="0" cy="0"/>
        </a:xfrm>
      </p:grpSpPr>
      <p:sp>
        <p:nvSpPr>
          <p:cNvPr id="554" name="Google Shape;554;g263cecfdf8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5" name="Google Shape;555;g263cecfdf8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639f49f7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2639f49f7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java reflect types: GenericTypeArray, ParameterizedType, TypeVariable, WildCardType</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637504039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2637504039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1" name="Shape 581"/>
        <p:cNvGrpSpPr/>
        <p:nvPr/>
      </p:nvGrpSpPr>
      <p:grpSpPr>
        <a:xfrm>
          <a:off x="0" y="0"/>
          <a:ext cx="0" cy="0"/>
          <a:chOff x="0" y="0"/>
          <a:chExt cx="0" cy="0"/>
        </a:xfrm>
      </p:grpSpPr>
      <p:sp>
        <p:nvSpPr>
          <p:cNvPr id="582" name="Google Shape;582;g2a27f68014d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3" name="Google Shape;583;g2a27f68014d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a27f6801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9" name="Google Shape;589;g2a27f6801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635a0e1256_1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635a0e1256_1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291a0e9f285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291a0e9f285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 name="Shape 87"/>
        <p:cNvGrpSpPr/>
        <p:nvPr/>
      </p:nvGrpSpPr>
      <p:grpSpPr>
        <a:xfrm>
          <a:off x="0" y="0"/>
          <a:ext cx="0" cy="0"/>
          <a:chOff x="0" y="0"/>
          <a:chExt cx="0" cy="0"/>
        </a:xfrm>
      </p:grpSpPr>
      <p:sp>
        <p:nvSpPr>
          <p:cNvPr id="88" name="Google Shape;88;g2a585782f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 name="Google Shape;89;g2a585782f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635a0e1256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2635a0e1256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263cdb5f97a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263cdb5f97a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635a0e1256_1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635a0e1256_1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63cdb5f97a_4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263cdb5f97a_4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2635a0e125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2635a0e125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635a0e1256_1_1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635a0e1256_1_1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263cdb5f97a_4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263cdb5f97a_4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2635a0e1256_1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2635a0e1256_1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635a0e1256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635a0e1256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263cdb5f97a_4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263cdb5f97a_4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g2a585782f56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 name="Google Shape;97;g2a585782f56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5" name="Shape 745"/>
        <p:cNvGrpSpPr/>
        <p:nvPr/>
      </p:nvGrpSpPr>
      <p:grpSpPr>
        <a:xfrm>
          <a:off x="0" y="0"/>
          <a:ext cx="0" cy="0"/>
          <a:chOff x="0" y="0"/>
          <a:chExt cx="0" cy="0"/>
        </a:xfrm>
      </p:grpSpPr>
      <p:sp>
        <p:nvSpPr>
          <p:cNvPr id="746" name="Google Shape;746;g2635a0e1256_1_2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2635a0e1256_1_2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63cdb5f97a_4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63cdb5f97a_4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g2635a0e1256_1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2" name="Google Shape;772;g2635a0e1256_1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2635a0e1256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2635a0e1256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嗨！這邊要介紹的是 Spring core 裡面的 AOT</a:t>
            </a:r>
            <a:endParaRPr/>
          </a:p>
          <a:p>
            <a:pPr indent="0" lvl="0" marL="0" rtl="0" algn="l">
              <a:spcBef>
                <a:spcPts val="0"/>
              </a:spcBef>
              <a:spcAft>
                <a:spcPts val="0"/>
              </a:spcAft>
              <a:buNone/>
            </a:pPr>
            <a:r>
              <a:rPr lang="zh-TW"/>
              <a:t>我會先簡介一下 AOT 的概念、這個 aot module 的實際功能、帶大家看過 class diagram，然後簡單講幾個這裡面用到的 design pattern</a:t>
            </a:r>
            <a:endParaRPr/>
          </a:p>
          <a:p>
            <a:pPr indent="0" lvl="0" marL="0" rtl="0" algn="l">
              <a:spcBef>
                <a:spcPts val="0"/>
              </a:spcBef>
              <a:spcAft>
                <a:spcPts val="0"/>
              </a:spcAft>
              <a:buClr>
                <a:schemeClr val="dk1"/>
              </a:buClr>
              <a:buSzPts val="1100"/>
              <a:buFont typeface="Arial"/>
              <a:buNone/>
            </a:pPr>
            <a:r>
              <a:rPr lang="zh-TW">
                <a:solidFill>
                  <a:schemeClr val="dk1"/>
                </a:solidFill>
              </a:rPr>
              <a:t>這邊的 design pattern 相對於前面的 core, gclib 真的少很多，我也會再等一下解釋這方面的原因</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0" name="Shape 790"/>
        <p:cNvGrpSpPr/>
        <p:nvPr/>
      </p:nvGrpSpPr>
      <p:grpSpPr>
        <a:xfrm>
          <a:off x="0" y="0"/>
          <a:ext cx="0" cy="0"/>
          <a:chOff x="0" y="0"/>
          <a:chExt cx="0" cy="0"/>
        </a:xfrm>
      </p:grpSpPr>
      <p:sp>
        <p:nvSpPr>
          <p:cNvPr id="791" name="Google Shape;791;g28852f91f42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2" name="Google Shape;792;g28852f91f42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好，這邊先解釋 AOT 到底是什麼</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8" name="Shape 798"/>
        <p:cNvGrpSpPr/>
        <p:nvPr/>
      </p:nvGrpSpPr>
      <p:grpSpPr>
        <a:xfrm>
          <a:off x="0" y="0"/>
          <a:ext cx="0" cy="0"/>
          <a:chOff x="0" y="0"/>
          <a:chExt cx="0" cy="0"/>
        </a:xfrm>
      </p:grpSpPr>
      <p:sp>
        <p:nvSpPr>
          <p:cNvPr id="799" name="Google Shape;799;g2a58994b248_0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0" name="Google Shape;800;g2a58994b248_0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6" name="Shape 806"/>
        <p:cNvGrpSpPr/>
        <p:nvPr/>
      </p:nvGrpSpPr>
      <p:grpSpPr>
        <a:xfrm>
          <a:off x="0" y="0"/>
          <a:ext cx="0" cy="0"/>
          <a:chOff x="0" y="0"/>
          <a:chExt cx="0" cy="0"/>
        </a:xfrm>
      </p:grpSpPr>
      <p:sp>
        <p:nvSpPr>
          <p:cNvPr id="807" name="Google Shape;807;g2a58994b248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2a58994b248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再來看到 Spring AOT，Spring 本身是相當動態的一個 framework，他本身是建構在 Inversion of Control 的理念下面，他底層其實一直在動態的拿 class 來注入，然後他時常在做 reflection, proxy, AOP，但這種動態的資源分配對於</a:t>
            </a:r>
            <a:r>
              <a:rPr lang="zh-TW">
                <a:solidFill>
                  <a:schemeClr val="dk1"/>
                </a:solidFill>
              </a:rPr>
              <a:t>AOT 產生出的靜態執行檔是有困難的</a:t>
            </a:r>
            <a:endParaRPr>
              <a:solidFill>
                <a:schemeClr val="dk1"/>
              </a:solidFill>
            </a:endParaRPr>
          </a:p>
          <a:p>
            <a:pPr indent="0" lvl="0" marL="0" rtl="0" algn="l">
              <a:spcBef>
                <a:spcPts val="0"/>
              </a:spcBef>
              <a:spcAft>
                <a:spcPts val="0"/>
              </a:spcAft>
              <a:buNone/>
            </a:pPr>
            <a:r>
              <a:rPr lang="zh-TW">
                <a:solidFill>
                  <a:schemeClr val="dk1"/>
                </a:solidFill>
              </a:rPr>
              <a:t>因此呢，Spring 必須在某些條件下才能去做 AOT，這些條件可以去看他的 reference document。</a:t>
            </a:r>
            <a:endParaRPr>
              <a:solidFill>
                <a:schemeClr val="dk1"/>
              </a:solidFill>
            </a:endParaRPr>
          </a:p>
          <a:p>
            <a:pPr indent="0" lvl="0" marL="0" rtl="0" algn="l">
              <a:spcBef>
                <a:spcPts val="0"/>
              </a:spcBef>
              <a:spcAft>
                <a:spcPts val="0"/>
              </a:spcAft>
              <a:buNone/>
            </a:pPr>
            <a:r>
              <a:rPr lang="zh-TW">
                <a:solidFill>
                  <a:schemeClr val="dk1"/>
                </a:solidFill>
              </a:rPr>
              <a:t>條件達成之後，他會在 build time 去做分析，並且生成出下面這些檔案來協助 GraalVM 去真的生出來 binary 執行檔</a:t>
            </a:r>
            <a:endParaRPr>
              <a:solidFill>
                <a:schemeClr val="dk1"/>
              </a:solidFill>
            </a:endParaRPr>
          </a:p>
          <a:p>
            <a:pPr indent="0" lvl="0" marL="0" rtl="0" algn="l">
              <a:spcBef>
                <a:spcPts val="0"/>
              </a:spcBef>
              <a:spcAft>
                <a:spcPts val="0"/>
              </a:spcAft>
              <a:buNone/>
            </a:pPr>
            <a:r>
              <a:rPr lang="zh-TW">
                <a:solidFill>
                  <a:schemeClr val="dk1"/>
                </a:solidFill>
              </a:rPr>
              <a:t>這些輔助用的檔案包含 source code, bytecode, 還有各種 hint，像是 resource, reflection, serialization, proxy, jni hint 這些</a:t>
            </a:r>
            <a:endParaRPr>
              <a:solidFill>
                <a:schemeClr val="dk1"/>
              </a:solidFill>
            </a:endParaRPr>
          </a:p>
          <a:p>
            <a:pPr indent="0" lvl="0" marL="0" rtl="0" algn="l">
              <a:spcBef>
                <a:spcPts val="0"/>
              </a:spcBef>
              <a:spcAft>
                <a:spcPts val="0"/>
              </a:spcAft>
              <a:buNone/>
            </a:pPr>
            <a:r>
              <a:rPr lang="zh-TW"/>
              <a:t>我們可以發現，spring aot 這個模塊的本質是去「作為輔助，生產資源給GraalVM」，</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4" name="Shape 814"/>
        <p:cNvGrpSpPr/>
        <p:nvPr/>
      </p:nvGrpSpPr>
      <p:grpSpPr>
        <a:xfrm>
          <a:off x="0" y="0"/>
          <a:ext cx="0" cy="0"/>
          <a:chOff x="0" y="0"/>
          <a:chExt cx="0" cy="0"/>
        </a:xfrm>
      </p:grpSpPr>
      <p:sp>
        <p:nvSpPr>
          <p:cNvPr id="815" name="Google Shape;815;g2a58994b248_0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6" name="Google Shape;816;g2a58994b248_0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我們這邊能看到簡化過的 AOT class diagram，我只把主要的架構拿出來，有些輔助用的待會會再提到</a:t>
            </a:r>
            <a:endParaRPr/>
          </a:p>
          <a:p>
            <a:pPr indent="0" lvl="0" marL="0" rtl="0" algn="l">
              <a:spcBef>
                <a:spcPts val="0"/>
              </a:spcBef>
              <a:spcAft>
                <a:spcPts val="0"/>
              </a:spcAft>
              <a:buNone/>
            </a:pPr>
            <a:r>
              <a:rPr lang="zh-TW"/>
              <a:t>我們可以看到整個架構的最上層是 Generation Context，在下一層是 GeneratedFiles, GeneratedClasses，這兩個就是剛剛講的 spring AOT 會生成輔助用 source code 的部分</a:t>
            </a:r>
            <a:endParaRPr/>
          </a:p>
          <a:p>
            <a:pPr indent="0" lvl="0" marL="0" rtl="0" algn="l">
              <a:spcBef>
                <a:spcPts val="0"/>
              </a:spcBef>
              <a:spcAft>
                <a:spcPts val="0"/>
              </a:spcAft>
              <a:buNone/>
            </a:pPr>
            <a:r>
              <a:rPr lang="zh-TW"/>
              <a:t>旁邊是 runtime hint， hint 和剛剛講的一樣，就是 resource, serialization, proxy, reflection，他們內部又有更細的結構</a:t>
            </a:r>
            <a:endParaRPr/>
          </a:p>
          <a:p>
            <a:pPr indent="0" lvl="0" marL="0" rtl="0" algn="l">
              <a:spcBef>
                <a:spcPts val="0"/>
              </a:spcBef>
              <a:spcAft>
                <a:spcPts val="0"/>
              </a:spcAft>
              <a:buNone/>
            </a:pPr>
            <a:r>
              <a:rPr lang="zh-TW"/>
              <a:t>我們可以發現，這東西更像是一個 data structure，他就只是拿來紀錄資訊最後生出檔案。</a:t>
            </a:r>
            <a:endParaRPr/>
          </a:p>
          <a:p>
            <a:pPr indent="0" lvl="0" marL="0" rtl="0" algn="l">
              <a:spcBef>
                <a:spcPts val="0"/>
              </a:spcBef>
              <a:spcAft>
                <a:spcPts val="0"/>
              </a:spcAft>
              <a:buNone/>
            </a:pPr>
            <a:r>
              <a:rPr lang="zh-TW"/>
              <a:t>他本身不具備分析的功能，分析功能應該主要是在 spring-context </a:t>
            </a:r>
            <a:endParaRPr/>
          </a:p>
          <a:p>
            <a:pPr indent="0" lvl="0" marL="0" rtl="0" algn="l">
              <a:spcBef>
                <a:spcPts val="0"/>
              </a:spcBef>
              <a:spcAft>
                <a:spcPts val="0"/>
              </a:spcAft>
              <a:buNone/>
            </a:pPr>
            <a:r>
              <a:rPr lang="zh-TW"/>
              <a:t>話雖如此，他還是有使用到一些 design pattern 讓他在組合資料上更有效率</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3" name="Shape 823"/>
        <p:cNvGrpSpPr/>
        <p:nvPr/>
      </p:nvGrpSpPr>
      <p:grpSpPr>
        <a:xfrm>
          <a:off x="0" y="0"/>
          <a:ext cx="0" cy="0"/>
          <a:chOff x="0" y="0"/>
          <a:chExt cx="0" cy="0"/>
        </a:xfrm>
      </p:grpSpPr>
      <p:sp>
        <p:nvSpPr>
          <p:cNvPr id="824" name="Google Shape;824;g2a58994b248_0_2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5" name="Google Shape;825;g2a58994b24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整個 module 可以被細分為三塊，上一頁 class diagram 是 generate 和 hint 兩個的綜合版</a:t>
            </a:r>
            <a:endParaRPr/>
          </a:p>
          <a:p>
            <a:pPr indent="0" lvl="0" marL="0" rtl="0" algn="l">
              <a:spcBef>
                <a:spcPts val="0"/>
              </a:spcBef>
              <a:spcAft>
                <a:spcPts val="0"/>
              </a:spcAft>
              <a:buNone/>
            </a:pPr>
            <a:r>
              <a:rPr lang="zh-TW"/>
              <a:t>generate 是用來存生成出的 java source code，並把他寫出去成為檔案</a:t>
            </a:r>
            <a:endParaRPr/>
          </a:p>
          <a:p>
            <a:pPr indent="0" lvl="0" marL="0" rtl="0" algn="l">
              <a:spcBef>
                <a:spcPts val="0"/>
              </a:spcBef>
              <a:spcAft>
                <a:spcPts val="0"/>
              </a:spcAft>
              <a:buNone/>
            </a:pPr>
            <a:r>
              <a:rPr lang="zh-TW"/>
              <a:t>hint 就是單純把 runtime hint 的資料架構存起來</a:t>
            </a:r>
            <a:endParaRPr/>
          </a:p>
          <a:p>
            <a:pPr indent="0" lvl="0" marL="0" rtl="0" algn="l">
              <a:spcBef>
                <a:spcPts val="0"/>
              </a:spcBef>
              <a:spcAft>
                <a:spcPts val="0"/>
              </a:spcAft>
              <a:buNone/>
            </a:pPr>
            <a:r>
              <a:rPr lang="zh-TW"/>
              <a:t>nativex 則是把 hint 寫出來成為 json file</a:t>
            </a:r>
            <a:endParaRPr/>
          </a:p>
          <a:p>
            <a:pPr indent="0" lvl="0" marL="0" rtl="0" algn="l">
              <a:spcBef>
                <a:spcPts val="0"/>
              </a:spcBef>
              <a:spcAft>
                <a:spcPts val="0"/>
              </a:spcAft>
              <a:buNone/>
            </a:pPr>
            <a:r>
              <a:rPr lang="zh-TW"/>
              <a:t>我這邊不會細講內部灰色方匡的小模塊，有點太雜</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a58994b248_0_2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a58994b248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剛剛有提到，這邊主要負責儲存和生出檔案</a:t>
            </a:r>
            <a:r>
              <a:rPr lang="zh-TW">
                <a:solidFill>
                  <a:schemeClr val="dk1"/>
                </a:solidFill>
              </a:rPr>
              <a:t>，資料來源是來自 spring-context 那邊的分析結果</a:t>
            </a:r>
            <a:endParaRPr/>
          </a:p>
          <a:p>
            <a:pPr indent="0" lvl="0" marL="0" rtl="0" algn="l">
              <a:spcBef>
                <a:spcPts val="0"/>
              </a:spcBef>
              <a:spcAft>
                <a:spcPts val="0"/>
              </a:spcAft>
              <a:buNone/>
            </a:pPr>
            <a:r>
              <a:rPr lang="zh-TW"/>
              <a:t>生檔案的部分，從最上層的 writeGeneratedContent() 一路呼叫下去，他會把 class 轉為 javafile，然後放進 GeneratedFiles</a:t>
            </a:r>
            <a:endParaRPr/>
          </a:p>
          <a:p>
            <a:pPr indent="0" lvl="0" marL="0" rtl="0" algn="l">
              <a:spcBef>
                <a:spcPts val="0"/>
              </a:spcBef>
              <a:spcAft>
                <a:spcPts val="0"/>
              </a:spcAft>
              <a:buNone/>
            </a:pPr>
            <a:r>
              <a:rPr lang="zh-TW"/>
              <a:t>這邊比較複雜的是在 GeneratedClasses 開始有使用 javapoet 的 TypeSpec Builder 和 Consumer</a:t>
            </a:r>
            <a:endParaRPr/>
          </a:p>
          <a:p>
            <a:pPr indent="0" lvl="0" marL="0" rtl="0" algn="l">
              <a:spcBef>
                <a:spcPts val="0"/>
              </a:spcBef>
              <a:spcAft>
                <a:spcPts val="0"/>
              </a:spcAft>
              <a:buNone/>
            </a:pPr>
            <a:r>
              <a:rPr lang="zh-TW"/>
              <a:t>如果這邊要講 design pattern，大概左邊的 GeneratedFiles 有種 Null Object Pattern 的味道</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2a585782f56_1_1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2a585782f56_1_1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2a58994b248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2a58994b248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接下來，這裡看到 hint module</a:t>
            </a:r>
            <a:endParaRPr/>
          </a:p>
          <a:p>
            <a:pPr indent="0" lvl="0" marL="0" rtl="0" algn="l">
              <a:spcBef>
                <a:spcPts val="0"/>
              </a:spcBef>
              <a:spcAft>
                <a:spcPts val="0"/>
              </a:spcAft>
              <a:buNone/>
            </a:pPr>
            <a:r>
              <a:rPr lang="zh-TW"/>
              <a:t>剛剛有提過，他們就是存 5 種不同的 hint</a:t>
            </a:r>
            <a:endParaRPr>
              <a:solidFill>
                <a:schemeClr val="dk1"/>
              </a:solidFill>
            </a:endParaRPr>
          </a:p>
          <a:p>
            <a:pPr indent="0" lvl="0" marL="0" rtl="0" algn="l">
              <a:spcBef>
                <a:spcPts val="0"/>
              </a:spcBef>
              <a:spcAft>
                <a:spcPts val="0"/>
              </a:spcAft>
              <a:buNone/>
            </a:pPr>
            <a:r>
              <a:rPr lang="zh-TW">
                <a:solidFill>
                  <a:schemeClr val="dk1"/>
                </a:solidFill>
              </a:rPr>
              <a:t>我們可以看到有一堆人都有 inner builder class，內容上有些簡單有些複雜，複雜的部分像是 ReflectionHints 那邊結構複雜到他 hold reference 是反過來的，他會拿 TypeHint builder 為主體，然後慢慢去建構</a:t>
            </a:r>
            <a:endParaRPr>
              <a:solidFill>
                <a:schemeClr val="dk1"/>
              </a:solidFill>
            </a:endParaRPr>
          </a:p>
          <a:p>
            <a:pPr indent="0" lvl="0" marL="0" rtl="0" algn="l">
              <a:spcBef>
                <a:spcPts val="0"/>
              </a:spcBef>
              <a:spcAft>
                <a:spcPts val="0"/>
              </a:spcAft>
              <a:buClr>
                <a:schemeClr val="dk1"/>
              </a:buClr>
              <a:buSzPts val="1100"/>
              <a:buFont typeface="Arial"/>
              <a:buNone/>
            </a:pPr>
            <a:r>
              <a:rPr lang="zh-TW">
                <a:solidFill>
                  <a:schemeClr val="dk1"/>
                </a:solidFill>
              </a:rPr>
              <a:t>我們這邊會拿比較簡單的 ProxyHint 來講 builder pattern</a:t>
            </a:r>
            <a:endParaRPr>
              <a:solidFill>
                <a:schemeClr val="dk1"/>
              </a:solidFill>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2a58994b24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2a58994b24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這邊以 JdkProxyHint 為例，這是一個比較簡潔的 Builder Pattern</a:t>
            </a:r>
            <a:endParaRPr/>
          </a:p>
          <a:p>
            <a:pPr indent="0" lvl="0" marL="0" rtl="0" algn="l">
              <a:spcBef>
                <a:spcPts val="0"/>
              </a:spcBef>
              <a:spcAft>
                <a:spcPts val="0"/>
              </a:spcAft>
              <a:buNone/>
            </a:pPr>
            <a:r>
              <a:rPr lang="zh-TW"/>
              <a:t>可以看到上面的 JdkProxyHint 的 constructor 是 private 的，所以無法被外部使用</a:t>
            </a:r>
            <a:endParaRPr/>
          </a:p>
          <a:p>
            <a:pPr indent="0" lvl="0" marL="0" rtl="0" algn="l">
              <a:spcBef>
                <a:spcPts val="0"/>
              </a:spcBef>
              <a:spcAft>
                <a:spcPts val="0"/>
              </a:spcAft>
              <a:buNone/>
            </a:pPr>
            <a:r>
              <a:rPr lang="zh-TW"/>
              <a:t>但是可以用 </a:t>
            </a:r>
            <a:r>
              <a:rPr lang="zh-TW">
                <a:solidFill>
                  <a:schemeClr val="dk1"/>
                </a:solidFill>
              </a:rPr>
              <a:t>JdkProxyHint 的 static function 來生成 builder，或直接設定 builder</a:t>
            </a:r>
            <a:endParaRPr>
              <a:solidFill>
                <a:schemeClr val="dk1"/>
              </a:solidFill>
            </a:endParaRPr>
          </a:p>
          <a:p>
            <a:pPr indent="0" lvl="0" marL="0" rtl="0" algn="l">
              <a:spcBef>
                <a:spcPts val="0"/>
              </a:spcBef>
              <a:spcAft>
                <a:spcPts val="0"/>
              </a:spcAft>
              <a:buNone/>
            </a:pPr>
            <a:r>
              <a:rPr lang="zh-TW">
                <a:solidFill>
                  <a:schemeClr val="dk1"/>
                </a:solidFill>
              </a:rPr>
              <a:t>最後，想建立 JdkProxyHint 的時候，再使用 builder （點）.build() ，private constructor 才能從 builder 拿資料</a:t>
            </a:r>
            <a:endParaRPr>
              <a:solidFill>
                <a:schemeClr val="dk1"/>
              </a:solidFill>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2a58994b248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2a58994b248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a58994b248_0_3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a58994b248_0_3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好，然後 AOT 的部分就先到這邊，最後簡單總結一下</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a58994b248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a58994b248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0" name="Shape 890"/>
        <p:cNvGrpSpPr/>
        <p:nvPr/>
      </p:nvGrpSpPr>
      <p:grpSpPr>
        <a:xfrm>
          <a:off x="0" y="0"/>
          <a:ext cx="0" cy="0"/>
          <a:chOff x="0" y="0"/>
          <a:chExt cx="0" cy="0"/>
        </a:xfrm>
      </p:grpSpPr>
      <p:sp>
        <p:nvSpPr>
          <p:cNvPr id="891" name="Google Shape;891;g2635a0e1256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2635a0e1256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TW"/>
              <a:t>我們這邊重新整理了一下剛剛有提到的 design pattern</a:t>
            </a:r>
            <a:endParaRPr/>
          </a:p>
          <a:p>
            <a:pPr indent="0" lvl="0" marL="0" rtl="0" algn="l">
              <a:spcBef>
                <a:spcPts val="0"/>
              </a:spcBef>
              <a:spcAft>
                <a:spcPts val="0"/>
              </a:spcAft>
              <a:buNone/>
            </a:pPr>
            <a:r>
              <a:rPr lang="zh-TW"/>
              <a:t>老師上課所提過的 pattern 幾乎都至少出現過一次</a:t>
            </a:r>
            <a:r>
              <a:rPr lang="zh-TW">
                <a:solidFill>
                  <a:schemeClr val="dk1"/>
                </a:solidFill>
              </a:rPr>
              <a:t>，我們覺得這真的是非常有趣的一件事情</a:t>
            </a:r>
            <a:endParaRPr/>
          </a:p>
          <a:p>
            <a:pPr indent="0" lvl="0" marL="0" rtl="0" algn="l">
              <a:spcBef>
                <a:spcPts val="0"/>
              </a:spcBef>
              <a:spcAft>
                <a:spcPts val="0"/>
              </a:spcAft>
              <a:buNone/>
            </a:pPr>
            <a:r>
              <a:rPr lang="zh-TW"/>
              <a:t>我們也認識到</a:t>
            </a:r>
            <a:r>
              <a:rPr lang="zh-TW"/>
              <a:t>這些 pattern 對於整個 framework 的重要性，他們的存在必然幫助許多開發者者省下很多時間和資源，是 spring framework 開發的重要基石，也是讓整個 spring 能夠穩步邁向成功的重要因素</a:t>
            </a:r>
            <a:endParaRPr/>
          </a:p>
          <a:p>
            <a:pPr indent="0" lvl="0" marL="0" rtl="0" algn="l">
              <a:spcBef>
                <a:spcPts val="0"/>
              </a:spcBef>
              <a:spcAft>
                <a:spcPts val="0"/>
              </a:spcAft>
              <a:buNone/>
            </a:pPr>
            <a:r>
              <a:rPr lang="zh-TW"/>
              <a:t>以上，我們第二組的報告到此結束，謝謝大家！</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2a58994b248_0_3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2a58994b248_0_3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a58994b248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2a58994b248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2a585782f56_1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2a585782f56_1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5" name="Shape 45"/>
        <p:cNvGrpSpPr/>
        <p:nvPr/>
      </p:nvGrpSpPr>
      <p:grpSpPr>
        <a:xfrm>
          <a:off x="0" y="0"/>
          <a:ext cx="0" cy="0"/>
          <a:chOff x="0" y="0"/>
          <a:chExt cx="0" cy="0"/>
        </a:xfrm>
      </p:grpSpPr>
      <p:sp>
        <p:nvSpPr>
          <p:cNvPr id="46" name="Google Shape;46;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7" name="Google Shape;47;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8" name="Google Shape;48;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9" name="Shape 49"/>
        <p:cNvGrpSpPr/>
        <p:nvPr/>
      </p:nvGrpSpPr>
      <p:grpSpPr>
        <a:xfrm>
          <a:off x="0" y="0"/>
          <a:ext cx="0" cy="0"/>
          <a:chOff x="0" y="0"/>
          <a:chExt cx="0" cy="0"/>
        </a:xfrm>
      </p:grpSpPr>
      <p:sp>
        <p:nvSpPr>
          <p:cNvPr id="50" name="Google Shape;50;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
        <p:nvSpPr>
          <p:cNvPr id="20" name="Google Shape;20;p4"/>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lvl1pPr lvl="0">
              <a:spcBef>
                <a:spcPts val="0"/>
              </a:spcBef>
              <a:spcAft>
                <a:spcPts val="0"/>
              </a:spcAft>
              <a:buSzPts val="1200"/>
              <a:buNone/>
              <a:defRPr sz="1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1" name="Shape 21"/>
        <p:cNvGrpSpPr/>
        <p:nvPr/>
      </p:nvGrpSpPr>
      <p:grpSpPr>
        <a:xfrm>
          <a:off x="0" y="0"/>
          <a:ext cx="0" cy="0"/>
          <a:chOff x="0" y="0"/>
          <a:chExt cx="0" cy="0"/>
        </a:xfrm>
      </p:grpSpPr>
      <p:sp>
        <p:nvSpPr>
          <p:cNvPr id="22" name="Google Shape;22;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3" name="Google Shape;23;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5" name="Google Shape;2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 name="Shape 26"/>
        <p:cNvGrpSpPr/>
        <p:nvPr/>
      </p:nvGrpSpPr>
      <p:grpSpPr>
        <a:xfrm>
          <a:off x="0" y="0"/>
          <a:ext cx="0" cy="0"/>
          <a:chOff x="0" y="0"/>
          <a:chExt cx="0" cy="0"/>
        </a:xfrm>
      </p:grpSpPr>
      <p:sp>
        <p:nvSpPr>
          <p:cNvPr id="27" name="Google Shape;27;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8" name="Google Shape;28;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9" name="Shape 29"/>
        <p:cNvGrpSpPr/>
        <p:nvPr/>
      </p:nvGrpSpPr>
      <p:grpSpPr>
        <a:xfrm>
          <a:off x="0" y="0"/>
          <a:ext cx="0" cy="0"/>
          <a:chOff x="0" y="0"/>
          <a:chExt cx="0" cy="0"/>
        </a:xfrm>
      </p:grpSpPr>
      <p:sp>
        <p:nvSpPr>
          <p:cNvPr id="30" name="Google Shape;30;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1" name="Google Shape;31;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3" name="Shape 33"/>
        <p:cNvGrpSpPr/>
        <p:nvPr/>
      </p:nvGrpSpPr>
      <p:grpSpPr>
        <a:xfrm>
          <a:off x="0" y="0"/>
          <a:ext cx="0" cy="0"/>
          <a:chOff x="0" y="0"/>
          <a:chExt cx="0" cy="0"/>
        </a:xfrm>
      </p:grpSpPr>
      <p:sp>
        <p:nvSpPr>
          <p:cNvPr id="34" name="Google Shape;34;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5" name="Google Shape;35;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6" name="Shape 36"/>
        <p:cNvGrpSpPr/>
        <p:nvPr/>
      </p:nvGrpSpPr>
      <p:grpSpPr>
        <a:xfrm>
          <a:off x="0" y="0"/>
          <a:ext cx="0" cy="0"/>
          <a:chOff x="0" y="0"/>
          <a:chExt cx="0" cy="0"/>
        </a:xfrm>
      </p:grpSpPr>
      <p:sp>
        <p:nvSpPr>
          <p:cNvPr id="37" name="Google Shape;37;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9" name="Google Shape;39;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0" name="Google Shape;40;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1" name="Google Shape;41;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2" name="Shape 42"/>
        <p:cNvGrpSpPr/>
        <p:nvPr/>
      </p:nvGrpSpPr>
      <p:grpSpPr>
        <a:xfrm>
          <a:off x="0" y="0"/>
          <a:ext cx="0" cy="0"/>
          <a:chOff x="0" y="0"/>
          <a:chExt cx="0" cy="0"/>
        </a:xfrm>
      </p:grpSpPr>
      <p:sp>
        <p:nvSpPr>
          <p:cNvPr id="43" name="Google Shape;43;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4" name="Google Shape;4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TW"/>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2.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15.png"/><Relationship Id="rId5"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3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3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26.png"/><Relationship Id="rId4" Type="http://schemas.openxmlformats.org/officeDocument/2006/relationships/image" Target="../media/image8.png"/><Relationship Id="rId5"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 Id="rId4" Type="http://schemas.openxmlformats.org/officeDocument/2006/relationships/image" Target="../media/image24.png"/><Relationship Id="rId5" Type="http://schemas.openxmlformats.org/officeDocument/2006/relationships/image" Target="../media/image21.png"/><Relationship Id="rId6" Type="http://schemas.openxmlformats.org/officeDocument/2006/relationships/image" Target="../media/image3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7.png"/><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9.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8.png"/><Relationship Id="rId4" Type="http://schemas.openxmlformats.org/officeDocument/2006/relationships/image" Target="../media/image41.png"/><Relationship Id="rId5" Type="http://schemas.openxmlformats.org/officeDocument/2006/relationships/image" Target="../media/image23.png"/><Relationship Id="rId6"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7.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5.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4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4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3.png"/><Relationship Id="rId4" Type="http://schemas.openxmlformats.org/officeDocument/2006/relationships/image" Target="../media/image47.png"/><Relationship Id="rId5" Type="http://schemas.openxmlformats.org/officeDocument/2006/relationships/image" Target="../media/image35.png"/><Relationship Id="rId6" Type="http://schemas.openxmlformats.org/officeDocument/2006/relationships/image" Target="../media/image5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49.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0.png"/><Relationship Id="rId4" Type="http://schemas.openxmlformats.org/officeDocument/2006/relationships/image" Target="../media/image46.png"/><Relationship Id="rId5" Type="http://schemas.openxmlformats.org/officeDocument/2006/relationships/image" Target="../media/image3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5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48.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50.png"/><Relationship Id="rId4" Type="http://schemas.openxmlformats.org/officeDocument/2006/relationships/image" Target="../media/image61.png"/><Relationship Id="rId5" Type="http://schemas.openxmlformats.org/officeDocument/2006/relationships/image" Target="../media/image5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1.png"/><Relationship Id="rId4" Type="http://schemas.openxmlformats.org/officeDocument/2006/relationships/image" Target="../media/image56.png"/><Relationship Id="rId5" Type="http://schemas.openxmlformats.org/officeDocument/2006/relationships/image" Target="../media/image57.png"/><Relationship Id="rId6"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62.png"/><Relationship Id="rId4" Type="http://schemas.openxmlformats.org/officeDocument/2006/relationships/image" Target="../media/image58.png"/><Relationship Id="rId5" Type="http://schemas.openxmlformats.org/officeDocument/2006/relationships/image" Target="../media/image65.png"/><Relationship Id="rId6" Type="http://schemas.openxmlformats.org/officeDocument/2006/relationships/image" Target="../media/image6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3.png"/><Relationship Id="rId4" Type="http://schemas.openxmlformats.org/officeDocument/2006/relationships/image" Target="../media/image67.png"/><Relationship Id="rId5" Type="http://schemas.openxmlformats.org/officeDocument/2006/relationships/image" Target="../media/image68.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73.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71.png"/><Relationship Id="rId4" Type="http://schemas.openxmlformats.org/officeDocument/2006/relationships/image" Target="../media/image8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9.png"/><Relationship Id="rId4" Type="http://schemas.openxmlformats.org/officeDocument/2006/relationships/image" Target="../media/image7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7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80.png"/><Relationship Id="rId4" Type="http://schemas.openxmlformats.org/officeDocument/2006/relationships/image" Target="../media/image8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83.png"/><Relationship Id="rId4"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7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72.png"/><Relationship Id="rId4" Type="http://schemas.openxmlformats.org/officeDocument/2006/relationships/image" Target="../media/image7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90.png"/><Relationship Id="rId4"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8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9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87.png"/><Relationship Id="rId4"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9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93.png"/><Relationship Id="rId4" Type="http://schemas.openxmlformats.org/officeDocument/2006/relationships/image" Target="../media/image8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91.png"/><Relationship Id="rId4" Type="http://schemas.openxmlformats.org/officeDocument/2006/relationships/image" Target="../media/image8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89.png"/><Relationship Id="rId4" Type="http://schemas.openxmlformats.org/officeDocument/2006/relationships/image" Target="../media/image10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86.png"/><Relationship Id="rId4" Type="http://schemas.openxmlformats.org/officeDocument/2006/relationships/image" Target="../media/image9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109.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111.png"/><Relationship Id="rId4" Type="http://schemas.openxmlformats.org/officeDocument/2006/relationships/image" Target="../media/image9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91.png"/><Relationship Id="rId4" Type="http://schemas.openxmlformats.org/officeDocument/2006/relationships/image" Target="../media/image9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105.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10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103.png"/><Relationship Id="rId4" Type="http://schemas.openxmlformats.org/officeDocument/2006/relationships/image" Target="../media/image9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10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103.png"/><Relationship Id="rId4" Type="http://schemas.openxmlformats.org/officeDocument/2006/relationships/image" Target="../media/image10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7.xml"/><Relationship Id="rId3" Type="http://schemas.openxmlformats.org/officeDocument/2006/relationships/image" Target="../media/image11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10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0.xml"/><Relationship Id="rId3" Type="http://schemas.openxmlformats.org/officeDocument/2006/relationships/image" Target="../media/image101.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1.xml"/><Relationship Id="rId3" Type="http://schemas.openxmlformats.org/officeDocument/2006/relationships/image" Target="../media/image99.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97.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3.xml"/><Relationship Id="rId3" Type="http://schemas.openxmlformats.org/officeDocument/2006/relationships/image" Target="../media/image102.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7.xml"/><Relationship Id="rId3" Type="http://schemas.openxmlformats.org/officeDocument/2006/relationships/hyperlink" Target="https://docs.spring.io/spring-framework/reference/core/aot.html" TargetMode="External"/><Relationship Id="rId4" Type="http://schemas.openxmlformats.org/officeDocument/2006/relationships/hyperlink" Target="https://docs.spring.io/spring-boot/docs/current/reference/html/native-image.html#native-image.introducing-graalvm-native-imag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png"/><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 name="Shape 54"/>
        <p:cNvGrpSpPr/>
        <p:nvPr/>
      </p:nvGrpSpPr>
      <p:grpSpPr>
        <a:xfrm>
          <a:off x="0" y="0"/>
          <a:ext cx="0" cy="0"/>
          <a:chOff x="0" y="0"/>
          <a:chExt cx="0" cy="0"/>
        </a:xfrm>
      </p:grpSpPr>
      <p:sp>
        <p:nvSpPr>
          <p:cNvPr id="55" name="Google Shape;55;p13"/>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TW">
                <a:solidFill>
                  <a:srgbClr val="000000"/>
                </a:solidFill>
              </a:rPr>
              <a:t>軟體工程設計 </a:t>
            </a:r>
            <a:endParaRPr>
              <a:solidFill>
                <a:srgbClr val="000000"/>
              </a:solidFill>
            </a:endParaRPr>
          </a:p>
          <a:p>
            <a:pPr indent="0" lvl="0" marL="0" rtl="0" algn="ctr">
              <a:spcBef>
                <a:spcPts val="0"/>
              </a:spcBef>
              <a:spcAft>
                <a:spcPts val="0"/>
              </a:spcAft>
              <a:buNone/>
            </a:pPr>
            <a:r>
              <a:rPr lang="zh-TW" sz="3500">
                <a:solidFill>
                  <a:srgbClr val="000000"/>
                </a:solidFill>
              </a:rPr>
              <a:t>Term Project</a:t>
            </a:r>
            <a:endParaRPr sz="3500"/>
          </a:p>
        </p:txBody>
      </p:sp>
      <p:sp>
        <p:nvSpPr>
          <p:cNvPr id="56" name="Google Shape;56;p13"/>
          <p:cNvSpPr txBox="1"/>
          <p:nvPr/>
        </p:nvSpPr>
        <p:spPr>
          <a:xfrm>
            <a:off x="311700" y="2834125"/>
            <a:ext cx="8520600" cy="792600"/>
          </a:xfrm>
          <a:prstGeom prst="rect">
            <a:avLst/>
          </a:prstGeom>
          <a:noFill/>
          <a:ln>
            <a:noFill/>
          </a:ln>
        </p:spPr>
        <p:txBody>
          <a:bodyPr anchorCtr="0" anchor="t" bIns="91425" lIns="91425" spcFirstLastPara="1" rIns="91425" wrap="square" tIns="91425">
            <a:normAutofit lnSpcReduction="20000"/>
          </a:bodyPr>
          <a:lstStyle/>
          <a:p>
            <a:pPr indent="0" lvl="0" marL="0" rtl="0" algn="ctr">
              <a:spcBef>
                <a:spcPts val="0"/>
              </a:spcBef>
              <a:spcAft>
                <a:spcPts val="0"/>
              </a:spcAft>
              <a:buNone/>
            </a:pPr>
            <a:r>
              <a:rPr lang="zh-TW" sz="1800">
                <a:solidFill>
                  <a:srgbClr val="000000"/>
                </a:solidFill>
                <a:highlight>
                  <a:srgbClr val="FFFFFF"/>
                </a:highlight>
              </a:rPr>
              <a:t>許庭瑋、陳君翰、洪世彬、劉玠均、楊昕叡、林俊佑</a:t>
            </a:r>
            <a:endParaRPr sz="1800">
              <a:solidFill>
                <a:srgbClr val="000000"/>
              </a:solidFill>
              <a:highlight>
                <a:srgbClr val="FFFFFF"/>
              </a:highlight>
            </a:endParaRPr>
          </a:p>
          <a:p>
            <a:pPr indent="0" lvl="0" marL="0" rtl="0" algn="ctr">
              <a:spcBef>
                <a:spcPts val="0"/>
              </a:spcBef>
              <a:spcAft>
                <a:spcPts val="0"/>
              </a:spcAft>
              <a:buNone/>
            </a:pPr>
            <a:r>
              <a:rPr lang="zh-TW" sz="1800">
                <a:solidFill>
                  <a:srgbClr val="000000"/>
                </a:solidFill>
                <a:highlight>
                  <a:srgbClr val="FFFFFF"/>
                </a:highlight>
              </a:rPr>
              <a:t>2023/12</a:t>
            </a:r>
            <a:r>
              <a:rPr lang="zh-TW" sz="1800">
                <a:highlight>
                  <a:srgbClr val="FFFFFF"/>
                </a:highlight>
              </a:rPr>
              <a:t>/14</a:t>
            </a:r>
            <a:endParaRPr sz="2800">
              <a:solidFill>
                <a:srgbClr val="595959"/>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Singleton</a:t>
            </a:r>
            <a:endParaRPr/>
          </a:p>
        </p:txBody>
      </p:sp>
      <p:sp>
        <p:nvSpPr>
          <p:cNvPr id="126" name="Google Shape;126;p22"/>
          <p:cNvSpPr txBox="1"/>
          <p:nvPr>
            <p:ph idx="1" type="body"/>
          </p:nvPr>
        </p:nvSpPr>
        <p:spPr>
          <a:xfrm>
            <a:off x="311700" y="1152475"/>
            <a:ext cx="36492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ReactiveAdapterRegistry</a:t>
            </a:r>
            <a:endParaRPr sz="2100"/>
          </a:p>
          <a:p>
            <a:pPr indent="-361950" lvl="0" marL="457200" rtl="0" algn="l">
              <a:spcBef>
                <a:spcPts val="0"/>
              </a:spcBef>
              <a:spcAft>
                <a:spcPts val="0"/>
              </a:spcAft>
              <a:buSzPts val="2100"/>
              <a:buChar char="●"/>
            </a:pPr>
            <a:r>
              <a:rPr lang="zh-TW" sz="2100"/>
              <a:t>Since it aims to create a global Adapter repository and avoids having multiple instances within the program, it adopts the Singleton Pattern.</a:t>
            </a:r>
            <a:endParaRPr sz="2100"/>
          </a:p>
        </p:txBody>
      </p:sp>
      <p:sp>
        <p:nvSpPr>
          <p:cNvPr id="127" name="Google Shape;127;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28" name="Google Shape;128;p22"/>
          <p:cNvPicPr preferRelativeResize="0"/>
          <p:nvPr/>
        </p:nvPicPr>
        <p:blipFill>
          <a:blip r:embed="rId3">
            <a:alphaModFix/>
          </a:blip>
          <a:stretch>
            <a:fillRect/>
          </a:stretch>
        </p:blipFill>
        <p:spPr>
          <a:xfrm>
            <a:off x="2527900" y="671288"/>
            <a:ext cx="6425022" cy="292625"/>
          </a:xfrm>
          <a:prstGeom prst="rect">
            <a:avLst/>
          </a:prstGeom>
          <a:noFill/>
          <a:ln>
            <a:noFill/>
          </a:ln>
        </p:spPr>
      </p:pic>
      <p:pic>
        <p:nvPicPr>
          <p:cNvPr id="129" name="Google Shape;129;p22"/>
          <p:cNvPicPr preferRelativeResize="0"/>
          <p:nvPr/>
        </p:nvPicPr>
        <p:blipFill>
          <a:blip r:embed="rId4">
            <a:alphaModFix/>
          </a:blip>
          <a:stretch>
            <a:fillRect/>
          </a:stretch>
        </p:blipFill>
        <p:spPr>
          <a:xfrm>
            <a:off x="4064375" y="1373650"/>
            <a:ext cx="4987100" cy="3053549"/>
          </a:xfrm>
          <a:prstGeom prst="rect">
            <a:avLst/>
          </a:prstGeom>
          <a:noFill/>
          <a:ln>
            <a:noFill/>
          </a:ln>
        </p:spPr>
      </p:pic>
      <p:sp>
        <p:nvSpPr>
          <p:cNvPr id="130" name="Google Shape;130;p22"/>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Adapter</a:t>
            </a:r>
            <a:endParaRPr/>
          </a:p>
        </p:txBody>
      </p:sp>
      <p:sp>
        <p:nvSpPr>
          <p:cNvPr id="136" name="Google Shape;136;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ExecutorServiceAdapter, TaskExecutorAdapter</a:t>
            </a:r>
            <a:endParaRPr sz="2100"/>
          </a:p>
          <a:p>
            <a:pPr indent="-361950" lvl="0" marL="457200" rtl="0" algn="l">
              <a:spcBef>
                <a:spcPts val="0"/>
              </a:spcBef>
              <a:spcAft>
                <a:spcPts val="0"/>
              </a:spcAft>
              <a:buSzPts val="2100"/>
              <a:buChar char="●"/>
            </a:pPr>
            <a:r>
              <a:rPr lang="zh-TW" sz="2100"/>
              <a:t>Both classes uses Object-level Adapter Pattern.</a:t>
            </a:r>
            <a:endParaRPr sz="2100"/>
          </a:p>
        </p:txBody>
      </p:sp>
      <p:sp>
        <p:nvSpPr>
          <p:cNvPr id="137" name="Google Shape;137;p2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38" name="Google Shape;138;p23"/>
          <p:cNvPicPr preferRelativeResize="0"/>
          <p:nvPr/>
        </p:nvPicPr>
        <p:blipFill>
          <a:blip r:embed="rId3">
            <a:alphaModFix/>
          </a:blip>
          <a:stretch>
            <a:fillRect/>
          </a:stretch>
        </p:blipFill>
        <p:spPr>
          <a:xfrm>
            <a:off x="789947" y="2268950"/>
            <a:ext cx="7447104" cy="1314200"/>
          </a:xfrm>
          <a:prstGeom prst="rect">
            <a:avLst/>
          </a:prstGeom>
          <a:noFill/>
          <a:ln>
            <a:noFill/>
          </a:ln>
        </p:spPr>
      </p:pic>
      <p:pic>
        <p:nvPicPr>
          <p:cNvPr id="139" name="Google Shape;139;p23"/>
          <p:cNvPicPr preferRelativeResize="0"/>
          <p:nvPr/>
        </p:nvPicPr>
        <p:blipFill>
          <a:blip r:embed="rId4">
            <a:alphaModFix/>
          </a:blip>
          <a:stretch>
            <a:fillRect/>
          </a:stretch>
        </p:blipFill>
        <p:spPr>
          <a:xfrm>
            <a:off x="589350" y="3726425"/>
            <a:ext cx="7848301" cy="1210500"/>
          </a:xfrm>
          <a:prstGeom prst="rect">
            <a:avLst/>
          </a:prstGeom>
          <a:noFill/>
          <a:ln>
            <a:noFill/>
          </a:ln>
        </p:spPr>
      </p:pic>
      <p:sp>
        <p:nvSpPr>
          <p:cNvPr id="140" name="Google Shape;140;p23"/>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 name="Shape 144"/>
        <p:cNvGrpSpPr/>
        <p:nvPr/>
      </p:nvGrpSpPr>
      <p:grpSpPr>
        <a:xfrm>
          <a:off x="0" y="0"/>
          <a:ext cx="0" cy="0"/>
          <a:chOff x="0" y="0"/>
          <a:chExt cx="0" cy="0"/>
        </a:xfrm>
      </p:grpSpPr>
      <p:sp>
        <p:nvSpPr>
          <p:cNvPr id="145" name="Google Shape;145;p24"/>
          <p:cNvSpPr txBox="1"/>
          <p:nvPr>
            <p:ph idx="1" type="body"/>
          </p:nvPr>
        </p:nvSpPr>
        <p:spPr>
          <a:xfrm>
            <a:off x="110475" y="88300"/>
            <a:ext cx="5349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Object-level (Composition):</a:t>
            </a:r>
            <a:endParaRPr sz="2100"/>
          </a:p>
          <a:p>
            <a:pPr indent="-361950" lvl="1" marL="914400" rtl="0" algn="l">
              <a:spcBef>
                <a:spcPts val="0"/>
              </a:spcBef>
              <a:spcAft>
                <a:spcPts val="0"/>
              </a:spcAft>
              <a:buSzPts val="2100"/>
              <a:buChar char="○"/>
            </a:pPr>
            <a:r>
              <a:rPr lang="zh-TW" sz="2100"/>
              <a:t>Implement the target interface and obtain a reference of adaptee.</a:t>
            </a:r>
            <a:endParaRPr sz="2100"/>
          </a:p>
          <a:p>
            <a:pPr indent="-361950" lvl="0" marL="457200" rtl="0" algn="l">
              <a:spcBef>
                <a:spcPts val="0"/>
              </a:spcBef>
              <a:spcAft>
                <a:spcPts val="0"/>
              </a:spcAft>
              <a:buSzPts val="2100"/>
              <a:buChar char="●"/>
            </a:pPr>
            <a:r>
              <a:rPr lang="zh-TW" sz="2100"/>
              <a:t>Class-level (Inheritance):</a:t>
            </a:r>
            <a:endParaRPr sz="2100"/>
          </a:p>
          <a:p>
            <a:pPr indent="-361950" lvl="1" marL="914400" rtl="0" algn="l">
              <a:spcBef>
                <a:spcPts val="0"/>
              </a:spcBef>
              <a:spcAft>
                <a:spcPts val="0"/>
              </a:spcAft>
              <a:buSzPts val="2100"/>
              <a:buChar char="○"/>
            </a:pPr>
            <a:r>
              <a:rPr lang="zh-TW" sz="2100"/>
              <a:t>Extend adaptee and implement </a:t>
            </a:r>
            <a:r>
              <a:rPr lang="zh-TW" sz="2100"/>
              <a:t>target</a:t>
            </a:r>
            <a:r>
              <a:rPr lang="zh-TW" sz="2100"/>
              <a:t> </a:t>
            </a:r>
            <a:r>
              <a:rPr lang="zh-TW" sz="2100"/>
              <a:t>interface</a:t>
            </a:r>
            <a:r>
              <a:rPr lang="zh-TW" sz="2100"/>
              <a:t> at the same time.</a:t>
            </a:r>
            <a:endParaRPr sz="2100"/>
          </a:p>
        </p:txBody>
      </p:sp>
      <p:sp>
        <p:nvSpPr>
          <p:cNvPr id="146" name="Google Shape;146;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47" name="Google Shape;147;p24"/>
          <p:cNvPicPr preferRelativeResize="0"/>
          <p:nvPr/>
        </p:nvPicPr>
        <p:blipFill>
          <a:blip r:embed="rId3">
            <a:alphaModFix/>
          </a:blip>
          <a:stretch>
            <a:fillRect/>
          </a:stretch>
        </p:blipFill>
        <p:spPr>
          <a:xfrm>
            <a:off x="378800" y="2808927"/>
            <a:ext cx="2558012" cy="2187550"/>
          </a:xfrm>
          <a:prstGeom prst="rect">
            <a:avLst/>
          </a:prstGeom>
          <a:noFill/>
          <a:ln>
            <a:noFill/>
          </a:ln>
        </p:spPr>
      </p:pic>
      <p:pic>
        <p:nvPicPr>
          <p:cNvPr id="148" name="Google Shape;148;p24"/>
          <p:cNvPicPr preferRelativeResize="0"/>
          <p:nvPr/>
        </p:nvPicPr>
        <p:blipFill>
          <a:blip r:embed="rId4">
            <a:alphaModFix/>
          </a:blip>
          <a:stretch>
            <a:fillRect/>
          </a:stretch>
        </p:blipFill>
        <p:spPr>
          <a:xfrm>
            <a:off x="5349100" y="238049"/>
            <a:ext cx="3561076" cy="2661661"/>
          </a:xfrm>
          <a:prstGeom prst="rect">
            <a:avLst/>
          </a:prstGeom>
          <a:noFill/>
          <a:ln>
            <a:noFill/>
          </a:ln>
        </p:spPr>
      </p:pic>
      <p:pic>
        <p:nvPicPr>
          <p:cNvPr id="149" name="Google Shape;149;p24"/>
          <p:cNvPicPr preferRelativeResize="0"/>
          <p:nvPr/>
        </p:nvPicPr>
        <p:blipFill>
          <a:blip r:embed="rId5">
            <a:alphaModFix/>
          </a:blip>
          <a:stretch>
            <a:fillRect/>
          </a:stretch>
        </p:blipFill>
        <p:spPr>
          <a:xfrm>
            <a:off x="3286575" y="3145525"/>
            <a:ext cx="5623601" cy="1850950"/>
          </a:xfrm>
          <a:prstGeom prst="rect">
            <a:avLst/>
          </a:prstGeom>
          <a:noFill/>
          <a:ln>
            <a:noFill/>
          </a:ln>
        </p:spPr>
      </p:pic>
      <p:sp>
        <p:nvSpPr>
          <p:cNvPr id="150" name="Google Shape;150;p24"/>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Decorator</a:t>
            </a:r>
            <a:endParaRPr/>
          </a:p>
        </p:txBody>
      </p:sp>
      <p:sp>
        <p:nvSpPr>
          <p:cNvPr id="156" name="Google Shape;156;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TaskTrackingRunnable</a:t>
            </a:r>
            <a:endParaRPr/>
          </a:p>
        </p:txBody>
      </p:sp>
      <p:sp>
        <p:nvSpPr>
          <p:cNvPr id="157" name="Google Shape;15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58" name="Google Shape;158;p25"/>
          <p:cNvPicPr preferRelativeResize="0"/>
          <p:nvPr/>
        </p:nvPicPr>
        <p:blipFill>
          <a:blip r:embed="rId3">
            <a:alphaModFix/>
          </a:blip>
          <a:stretch>
            <a:fillRect/>
          </a:stretch>
        </p:blipFill>
        <p:spPr>
          <a:xfrm>
            <a:off x="5957850" y="103575"/>
            <a:ext cx="3063299" cy="4936326"/>
          </a:xfrm>
          <a:prstGeom prst="rect">
            <a:avLst/>
          </a:prstGeom>
          <a:noFill/>
          <a:ln>
            <a:noFill/>
          </a:ln>
        </p:spPr>
      </p:pic>
      <p:pic>
        <p:nvPicPr>
          <p:cNvPr id="159" name="Google Shape;159;p25"/>
          <p:cNvPicPr preferRelativeResize="0"/>
          <p:nvPr/>
        </p:nvPicPr>
        <p:blipFill>
          <a:blip r:embed="rId4">
            <a:alphaModFix/>
          </a:blip>
          <a:stretch>
            <a:fillRect/>
          </a:stretch>
        </p:blipFill>
        <p:spPr>
          <a:xfrm>
            <a:off x="475325" y="1717175"/>
            <a:ext cx="5226225" cy="3289450"/>
          </a:xfrm>
          <a:prstGeom prst="rect">
            <a:avLst/>
          </a:prstGeom>
          <a:noFill/>
          <a:ln>
            <a:noFill/>
          </a:ln>
        </p:spPr>
      </p:pic>
      <p:sp>
        <p:nvSpPr>
          <p:cNvPr id="160" name="Google Shape;160;p25"/>
          <p:cNvSpPr txBox="1"/>
          <p:nvPr>
            <p:ph idx="2" type="subTitle"/>
          </p:nvPr>
        </p:nvSpPr>
        <p:spPr>
          <a:xfrm>
            <a:off x="4323050" y="1035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
        <p:nvSpPr>
          <p:cNvPr id="161" name="Google Shape;161;p25"/>
          <p:cNvSpPr/>
          <p:nvPr/>
        </p:nvSpPr>
        <p:spPr>
          <a:xfrm>
            <a:off x="6523025" y="2724050"/>
            <a:ext cx="912900" cy="220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Decorator </a:t>
            </a:r>
            <a:r>
              <a:rPr lang="zh-TW">
                <a:solidFill>
                  <a:srgbClr val="FF0000"/>
                </a:solidFill>
              </a:rPr>
              <a:t>(Added After Presentation)</a:t>
            </a:r>
            <a:endParaRPr>
              <a:solidFill>
                <a:srgbClr val="FF0000"/>
              </a:solidFill>
            </a:endParaRPr>
          </a:p>
        </p:txBody>
      </p:sp>
      <p:sp>
        <p:nvSpPr>
          <p:cNvPr id="167" name="Google Shape;167;p26"/>
          <p:cNvSpPr txBox="1"/>
          <p:nvPr>
            <p:ph idx="1" type="body"/>
          </p:nvPr>
        </p:nvSpPr>
        <p:spPr>
          <a:xfrm>
            <a:off x="311700" y="1152475"/>
            <a:ext cx="5283600" cy="3824400"/>
          </a:xfrm>
          <a:prstGeom prst="rect">
            <a:avLst/>
          </a:prstGeom>
        </p:spPr>
        <p:txBody>
          <a:bodyPr anchorCtr="0" anchor="t" bIns="91425" lIns="91425" spcFirstLastPara="1" rIns="91425" wrap="square" tIns="91425">
            <a:normAutofit lnSpcReduction="20000"/>
          </a:bodyPr>
          <a:lstStyle/>
          <a:p>
            <a:pPr indent="-361950" lvl="0" marL="457200" rtl="0" algn="l">
              <a:spcBef>
                <a:spcPts val="0"/>
              </a:spcBef>
              <a:spcAft>
                <a:spcPts val="0"/>
              </a:spcAft>
              <a:buSzPts val="2100"/>
              <a:buChar char="●"/>
            </a:pPr>
            <a:r>
              <a:rPr lang="zh-TW" sz="2100"/>
              <a:t>TaskTrackingRunnable use Decorator pattern to enhance the functionality of a Runnable Object by adding tracking features.</a:t>
            </a:r>
            <a:endParaRPr sz="2100"/>
          </a:p>
          <a:p>
            <a:pPr indent="-361950" lvl="0" marL="457200" rtl="0" algn="l">
              <a:spcBef>
                <a:spcPts val="0"/>
              </a:spcBef>
              <a:spcAft>
                <a:spcPts val="0"/>
              </a:spcAft>
              <a:buSzPts val="2100"/>
              <a:buChar char="●"/>
            </a:pPr>
            <a:r>
              <a:rPr lang="zh-TW" sz="2100"/>
              <a:t>TaskTrackingRunnable is employed to track all threads currently involved in executing the task. Before the inner class is actually executed, the current thread is added to a set. After the execution is completed, the thread is removed from the set.</a:t>
            </a:r>
            <a:endParaRPr/>
          </a:p>
        </p:txBody>
      </p:sp>
      <p:sp>
        <p:nvSpPr>
          <p:cNvPr id="168" name="Google Shape;168;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69" name="Google Shape;169;p26"/>
          <p:cNvPicPr preferRelativeResize="0"/>
          <p:nvPr/>
        </p:nvPicPr>
        <p:blipFill>
          <a:blip r:embed="rId3">
            <a:alphaModFix/>
          </a:blip>
          <a:stretch>
            <a:fillRect/>
          </a:stretch>
        </p:blipFill>
        <p:spPr>
          <a:xfrm>
            <a:off x="5957850" y="103575"/>
            <a:ext cx="3063299" cy="4936326"/>
          </a:xfrm>
          <a:prstGeom prst="rect">
            <a:avLst/>
          </a:prstGeom>
          <a:noFill/>
          <a:ln>
            <a:noFill/>
          </a:ln>
        </p:spPr>
      </p:pic>
      <p:sp>
        <p:nvSpPr>
          <p:cNvPr id="170" name="Google Shape;170;p26"/>
          <p:cNvSpPr txBox="1"/>
          <p:nvPr>
            <p:ph idx="2" type="subTitle"/>
          </p:nvPr>
        </p:nvSpPr>
        <p:spPr>
          <a:xfrm>
            <a:off x="4323050" y="1035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
        <p:nvSpPr>
          <p:cNvPr id="171" name="Google Shape;171;p26"/>
          <p:cNvSpPr/>
          <p:nvPr/>
        </p:nvSpPr>
        <p:spPr>
          <a:xfrm>
            <a:off x="6368400" y="1840575"/>
            <a:ext cx="1818600" cy="795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72" name="Google Shape;172;p26"/>
          <p:cNvSpPr/>
          <p:nvPr/>
        </p:nvSpPr>
        <p:spPr>
          <a:xfrm>
            <a:off x="6537750" y="3151075"/>
            <a:ext cx="1860900" cy="1512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Composite</a:t>
            </a:r>
            <a:endParaRPr/>
          </a:p>
        </p:txBody>
      </p:sp>
      <p:sp>
        <p:nvSpPr>
          <p:cNvPr id="178" name="Google Shape;178;p2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CompositePropertySource</a:t>
            </a:r>
            <a:endParaRPr/>
          </a:p>
        </p:txBody>
      </p:sp>
      <p:sp>
        <p:nvSpPr>
          <p:cNvPr id="179" name="Google Shape;17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80" name="Google Shape;180;p27"/>
          <p:cNvPicPr preferRelativeResize="0"/>
          <p:nvPr/>
        </p:nvPicPr>
        <p:blipFill>
          <a:blip r:embed="rId3">
            <a:alphaModFix/>
          </a:blip>
          <a:stretch>
            <a:fillRect/>
          </a:stretch>
        </p:blipFill>
        <p:spPr>
          <a:xfrm>
            <a:off x="150125" y="1920875"/>
            <a:ext cx="4303374" cy="2974875"/>
          </a:xfrm>
          <a:prstGeom prst="rect">
            <a:avLst/>
          </a:prstGeom>
          <a:noFill/>
          <a:ln>
            <a:noFill/>
          </a:ln>
        </p:spPr>
      </p:pic>
      <p:pic>
        <p:nvPicPr>
          <p:cNvPr id="181" name="Google Shape;181;p27"/>
          <p:cNvPicPr preferRelativeResize="0"/>
          <p:nvPr/>
        </p:nvPicPr>
        <p:blipFill>
          <a:blip r:embed="rId4">
            <a:alphaModFix/>
          </a:blip>
          <a:stretch>
            <a:fillRect/>
          </a:stretch>
        </p:blipFill>
        <p:spPr>
          <a:xfrm>
            <a:off x="2767600" y="204374"/>
            <a:ext cx="6110751" cy="893123"/>
          </a:xfrm>
          <a:prstGeom prst="rect">
            <a:avLst/>
          </a:prstGeom>
          <a:noFill/>
          <a:ln>
            <a:noFill/>
          </a:ln>
        </p:spPr>
      </p:pic>
      <p:pic>
        <p:nvPicPr>
          <p:cNvPr id="182" name="Google Shape;182;p27"/>
          <p:cNvPicPr preferRelativeResize="0"/>
          <p:nvPr/>
        </p:nvPicPr>
        <p:blipFill>
          <a:blip r:embed="rId5">
            <a:alphaModFix/>
          </a:blip>
          <a:stretch>
            <a:fillRect/>
          </a:stretch>
        </p:blipFill>
        <p:spPr>
          <a:xfrm>
            <a:off x="4529500" y="2533313"/>
            <a:ext cx="4491649" cy="1749987"/>
          </a:xfrm>
          <a:prstGeom prst="rect">
            <a:avLst/>
          </a:prstGeom>
          <a:noFill/>
          <a:ln>
            <a:noFill/>
          </a:ln>
        </p:spPr>
      </p:pic>
      <p:sp>
        <p:nvSpPr>
          <p:cNvPr id="183" name="Google Shape;183;p27"/>
          <p:cNvSpPr txBox="1"/>
          <p:nvPr>
            <p:ph idx="2" type="subTitle"/>
          </p:nvPr>
        </p:nvSpPr>
        <p:spPr>
          <a:xfrm>
            <a:off x="7520250" y="1197650"/>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Composite</a:t>
            </a:r>
            <a:endParaRPr/>
          </a:p>
        </p:txBody>
      </p:sp>
      <p:sp>
        <p:nvSpPr>
          <p:cNvPr id="189" name="Google Shape;189;p2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CompositeLog</a:t>
            </a:r>
            <a:endParaRPr/>
          </a:p>
        </p:txBody>
      </p:sp>
      <p:sp>
        <p:nvSpPr>
          <p:cNvPr id="190" name="Google Shape;190;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91" name="Google Shape;191;p28"/>
          <p:cNvPicPr preferRelativeResize="0"/>
          <p:nvPr/>
        </p:nvPicPr>
        <p:blipFill>
          <a:blip r:embed="rId3">
            <a:alphaModFix/>
          </a:blip>
          <a:stretch>
            <a:fillRect/>
          </a:stretch>
        </p:blipFill>
        <p:spPr>
          <a:xfrm>
            <a:off x="154925" y="2805050"/>
            <a:ext cx="5236350" cy="2193600"/>
          </a:xfrm>
          <a:prstGeom prst="rect">
            <a:avLst/>
          </a:prstGeom>
          <a:noFill/>
          <a:ln>
            <a:noFill/>
          </a:ln>
        </p:spPr>
      </p:pic>
      <p:sp>
        <p:nvSpPr>
          <p:cNvPr id="192" name="Google Shape;192;p28"/>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pic>
        <p:nvPicPr>
          <p:cNvPr id="193" name="Google Shape;193;p28"/>
          <p:cNvPicPr preferRelativeResize="0"/>
          <p:nvPr/>
        </p:nvPicPr>
        <p:blipFill>
          <a:blip r:embed="rId4">
            <a:alphaModFix/>
          </a:blip>
          <a:stretch>
            <a:fillRect/>
          </a:stretch>
        </p:blipFill>
        <p:spPr>
          <a:xfrm>
            <a:off x="2630975" y="365825"/>
            <a:ext cx="6390176" cy="2328776"/>
          </a:xfrm>
          <a:prstGeom prst="rect">
            <a:avLst/>
          </a:prstGeom>
          <a:noFill/>
          <a:ln>
            <a:noFill/>
          </a:ln>
        </p:spPr>
      </p:pic>
      <p:sp>
        <p:nvSpPr>
          <p:cNvPr id="194" name="Google Shape;194;p28"/>
          <p:cNvSpPr txBox="1"/>
          <p:nvPr>
            <p:ph type="title"/>
          </p:nvPr>
        </p:nvSpPr>
        <p:spPr>
          <a:xfrm>
            <a:off x="6852000" y="2380575"/>
            <a:ext cx="2292000" cy="449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SzPct val="65131"/>
              <a:buNone/>
            </a:pPr>
            <a:r>
              <a:rPr lang="zh-TW" sz="1520">
                <a:solidFill>
                  <a:srgbClr val="FF0000"/>
                </a:solidFill>
              </a:rPr>
              <a:t>(Added After Presentation)</a:t>
            </a:r>
            <a:endParaRPr sz="1520">
              <a:solidFill>
                <a:srgbClr val="FF00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Iterator</a:t>
            </a:r>
            <a:endParaRPr/>
          </a:p>
        </p:txBody>
      </p:sp>
      <p:sp>
        <p:nvSpPr>
          <p:cNvPr id="200" name="Google Shape;200;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PropertySources</a:t>
            </a:r>
            <a:endParaRPr/>
          </a:p>
        </p:txBody>
      </p:sp>
      <p:sp>
        <p:nvSpPr>
          <p:cNvPr id="201" name="Google Shape;201;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02" name="Google Shape;202;p29"/>
          <p:cNvPicPr preferRelativeResize="0"/>
          <p:nvPr/>
        </p:nvPicPr>
        <p:blipFill>
          <a:blip r:embed="rId3">
            <a:alphaModFix/>
          </a:blip>
          <a:stretch>
            <a:fillRect/>
          </a:stretch>
        </p:blipFill>
        <p:spPr>
          <a:xfrm>
            <a:off x="3157720" y="1816000"/>
            <a:ext cx="5897381" cy="262800"/>
          </a:xfrm>
          <a:prstGeom prst="rect">
            <a:avLst/>
          </a:prstGeom>
          <a:noFill/>
          <a:ln>
            <a:noFill/>
          </a:ln>
        </p:spPr>
      </p:pic>
      <p:pic>
        <p:nvPicPr>
          <p:cNvPr id="203" name="Google Shape;203;p29"/>
          <p:cNvPicPr preferRelativeResize="0"/>
          <p:nvPr/>
        </p:nvPicPr>
        <p:blipFill>
          <a:blip r:embed="rId4">
            <a:alphaModFix/>
          </a:blip>
          <a:stretch>
            <a:fillRect/>
          </a:stretch>
        </p:blipFill>
        <p:spPr>
          <a:xfrm>
            <a:off x="3626725" y="2513000"/>
            <a:ext cx="4989501" cy="2543825"/>
          </a:xfrm>
          <a:prstGeom prst="rect">
            <a:avLst/>
          </a:prstGeom>
          <a:noFill/>
          <a:ln>
            <a:noFill/>
          </a:ln>
        </p:spPr>
      </p:pic>
      <p:sp>
        <p:nvSpPr>
          <p:cNvPr id="204" name="Google Shape;204;p29"/>
          <p:cNvSpPr/>
          <p:nvPr/>
        </p:nvSpPr>
        <p:spPr>
          <a:xfrm>
            <a:off x="3568500" y="2468525"/>
            <a:ext cx="4242000" cy="26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205" name="Google Shape;205;p29"/>
          <p:cNvPicPr preferRelativeResize="0"/>
          <p:nvPr/>
        </p:nvPicPr>
        <p:blipFill>
          <a:blip r:embed="rId5">
            <a:alphaModFix/>
          </a:blip>
          <a:stretch>
            <a:fillRect/>
          </a:stretch>
        </p:blipFill>
        <p:spPr>
          <a:xfrm>
            <a:off x="491713" y="1858638"/>
            <a:ext cx="2320125" cy="1482575"/>
          </a:xfrm>
          <a:prstGeom prst="rect">
            <a:avLst/>
          </a:prstGeom>
          <a:noFill/>
          <a:ln>
            <a:noFill/>
          </a:ln>
        </p:spPr>
      </p:pic>
      <p:pic>
        <p:nvPicPr>
          <p:cNvPr id="206" name="Google Shape;206;p29"/>
          <p:cNvPicPr preferRelativeResize="0"/>
          <p:nvPr/>
        </p:nvPicPr>
        <p:blipFill>
          <a:blip r:embed="rId6">
            <a:alphaModFix/>
          </a:blip>
          <a:stretch>
            <a:fillRect/>
          </a:stretch>
        </p:blipFill>
        <p:spPr>
          <a:xfrm>
            <a:off x="514975" y="3634325"/>
            <a:ext cx="2273599" cy="1330300"/>
          </a:xfrm>
          <a:prstGeom prst="rect">
            <a:avLst/>
          </a:prstGeom>
          <a:noFill/>
          <a:ln>
            <a:noFill/>
          </a:ln>
        </p:spPr>
      </p:pic>
      <p:sp>
        <p:nvSpPr>
          <p:cNvPr id="207" name="Google Shape;207;p29"/>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Null Object</a:t>
            </a:r>
            <a:endParaRPr/>
          </a:p>
        </p:txBody>
      </p:sp>
      <p:sp>
        <p:nvSpPr>
          <p:cNvPr id="213" name="Google Shape;213;p30"/>
          <p:cNvSpPr txBox="1"/>
          <p:nvPr>
            <p:ph idx="1" type="body"/>
          </p:nvPr>
        </p:nvSpPr>
        <p:spPr>
          <a:xfrm>
            <a:off x="311700" y="1152475"/>
            <a:ext cx="40683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ApplicationStartup</a:t>
            </a:r>
            <a:endParaRPr sz="2100"/>
          </a:p>
          <a:p>
            <a:pPr indent="-361950" lvl="0" marL="457200" rtl="0" algn="l">
              <a:spcBef>
                <a:spcPts val="0"/>
              </a:spcBef>
              <a:spcAft>
                <a:spcPts val="0"/>
              </a:spcAft>
              <a:buSzPts val="2100"/>
              <a:buChar char="●"/>
            </a:pPr>
            <a:r>
              <a:rPr lang="zh-TW" sz="2100"/>
              <a:t>ApplicationStartup uses the Null Object Pattern to provide a default behavior, DefaultApplicationStartup.</a:t>
            </a:r>
            <a:endParaRPr sz="2100"/>
          </a:p>
        </p:txBody>
      </p:sp>
      <p:sp>
        <p:nvSpPr>
          <p:cNvPr id="214" name="Google Shape;214;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15" name="Google Shape;215;p30"/>
          <p:cNvPicPr preferRelativeResize="0"/>
          <p:nvPr/>
        </p:nvPicPr>
        <p:blipFill>
          <a:blip r:embed="rId3">
            <a:alphaModFix/>
          </a:blip>
          <a:stretch>
            <a:fillRect/>
          </a:stretch>
        </p:blipFill>
        <p:spPr>
          <a:xfrm>
            <a:off x="266200" y="3668571"/>
            <a:ext cx="4407125" cy="1086400"/>
          </a:xfrm>
          <a:prstGeom prst="rect">
            <a:avLst/>
          </a:prstGeom>
          <a:noFill/>
          <a:ln>
            <a:noFill/>
          </a:ln>
        </p:spPr>
      </p:pic>
      <p:pic>
        <p:nvPicPr>
          <p:cNvPr id="216" name="Google Shape;216;p30"/>
          <p:cNvPicPr preferRelativeResize="0"/>
          <p:nvPr/>
        </p:nvPicPr>
        <p:blipFill>
          <a:blip r:embed="rId4">
            <a:alphaModFix/>
          </a:blip>
          <a:stretch>
            <a:fillRect/>
          </a:stretch>
        </p:blipFill>
        <p:spPr>
          <a:xfrm>
            <a:off x="4822049" y="607500"/>
            <a:ext cx="4080701" cy="4022400"/>
          </a:xfrm>
          <a:prstGeom prst="rect">
            <a:avLst/>
          </a:prstGeom>
          <a:noFill/>
          <a:ln>
            <a:noFill/>
          </a:ln>
        </p:spPr>
      </p:pic>
      <p:sp>
        <p:nvSpPr>
          <p:cNvPr id="217" name="Google Shape;217;p30"/>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Null Object</a:t>
            </a:r>
            <a:endParaRPr/>
          </a:p>
        </p:txBody>
      </p:sp>
      <p:sp>
        <p:nvSpPr>
          <p:cNvPr id="223" name="Google Shape;22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EmptyCompletableFuture</a:t>
            </a:r>
            <a:endParaRPr/>
          </a:p>
        </p:txBody>
      </p:sp>
      <p:sp>
        <p:nvSpPr>
          <p:cNvPr id="224" name="Google Shape;224;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25" name="Google Shape;225;p31"/>
          <p:cNvPicPr preferRelativeResize="0"/>
          <p:nvPr/>
        </p:nvPicPr>
        <p:blipFill>
          <a:blip r:embed="rId3">
            <a:alphaModFix/>
          </a:blip>
          <a:stretch>
            <a:fillRect/>
          </a:stretch>
        </p:blipFill>
        <p:spPr>
          <a:xfrm>
            <a:off x="334487" y="1824300"/>
            <a:ext cx="8475026" cy="1579625"/>
          </a:xfrm>
          <a:prstGeom prst="rect">
            <a:avLst/>
          </a:prstGeom>
          <a:noFill/>
          <a:ln>
            <a:noFill/>
          </a:ln>
        </p:spPr>
      </p:pic>
      <p:pic>
        <p:nvPicPr>
          <p:cNvPr id="226" name="Google Shape;226;p31"/>
          <p:cNvPicPr preferRelativeResize="0"/>
          <p:nvPr/>
        </p:nvPicPr>
        <p:blipFill>
          <a:blip r:embed="rId4">
            <a:alphaModFix/>
          </a:blip>
          <a:stretch>
            <a:fillRect/>
          </a:stretch>
        </p:blipFill>
        <p:spPr>
          <a:xfrm>
            <a:off x="258675" y="3600725"/>
            <a:ext cx="2414674" cy="1345875"/>
          </a:xfrm>
          <a:prstGeom prst="rect">
            <a:avLst/>
          </a:prstGeom>
          <a:noFill/>
          <a:ln>
            <a:noFill/>
          </a:ln>
        </p:spPr>
      </p:pic>
      <p:sp>
        <p:nvSpPr>
          <p:cNvPr id="227" name="Google Shape;227;p31"/>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60" name="Shape 60"/>
        <p:cNvGrpSpPr/>
        <p:nvPr/>
      </p:nvGrpSpPr>
      <p:grpSpPr>
        <a:xfrm>
          <a:off x="0" y="0"/>
          <a:ext cx="0" cy="0"/>
          <a:chOff x="0" y="0"/>
          <a:chExt cx="0" cy="0"/>
        </a:xfrm>
      </p:grpSpPr>
      <p:sp>
        <p:nvSpPr>
          <p:cNvPr id="61" name="Google Shape;61;p14"/>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Overview</a:t>
            </a:r>
            <a:endParaRPr/>
          </a:p>
        </p:txBody>
      </p:sp>
      <p:sp>
        <p:nvSpPr>
          <p:cNvPr id="62" name="Google Shape;62;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Strategy</a:t>
            </a:r>
            <a:endParaRPr/>
          </a:p>
        </p:txBody>
      </p:sp>
      <p:sp>
        <p:nvSpPr>
          <p:cNvPr id="233" name="Google Shape;233;p32"/>
          <p:cNvSpPr txBox="1"/>
          <p:nvPr>
            <p:ph idx="1" type="body"/>
          </p:nvPr>
        </p:nvSpPr>
        <p:spPr>
          <a:xfrm>
            <a:off x="311700" y="1017725"/>
            <a:ext cx="39342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ToStringStyler</a:t>
            </a:r>
            <a:endParaRPr sz="2100"/>
          </a:p>
          <a:p>
            <a:pPr indent="-361950" lvl="0" marL="457200" rtl="0" algn="l">
              <a:spcBef>
                <a:spcPts val="0"/>
              </a:spcBef>
              <a:spcAft>
                <a:spcPts val="0"/>
              </a:spcAft>
              <a:buSzPts val="2100"/>
              <a:buChar char="●"/>
            </a:pPr>
            <a:r>
              <a:rPr lang="zh-TW" sz="2100"/>
              <a:t>ToStringStyler is a strategy interface for pretty-printing toString() methods. It allows users to convert any object into a String representation.</a:t>
            </a:r>
            <a:endParaRPr sz="2100"/>
          </a:p>
        </p:txBody>
      </p:sp>
      <p:sp>
        <p:nvSpPr>
          <p:cNvPr id="234" name="Google Shape;234;p3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35" name="Google Shape;235;p32"/>
          <p:cNvPicPr preferRelativeResize="0"/>
          <p:nvPr/>
        </p:nvPicPr>
        <p:blipFill>
          <a:blip r:embed="rId3">
            <a:alphaModFix/>
          </a:blip>
          <a:stretch>
            <a:fillRect/>
          </a:stretch>
        </p:blipFill>
        <p:spPr>
          <a:xfrm>
            <a:off x="4372675" y="1073250"/>
            <a:ext cx="4459627" cy="3416399"/>
          </a:xfrm>
          <a:prstGeom prst="rect">
            <a:avLst/>
          </a:prstGeom>
          <a:noFill/>
          <a:ln>
            <a:noFill/>
          </a:ln>
        </p:spPr>
      </p:pic>
      <p:sp>
        <p:nvSpPr>
          <p:cNvPr id="236" name="Google Shape;236;p32"/>
          <p:cNvSpPr/>
          <p:nvPr/>
        </p:nvSpPr>
        <p:spPr>
          <a:xfrm>
            <a:off x="6637975" y="1455675"/>
            <a:ext cx="2119800" cy="107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237" name="Google Shape;237;p32"/>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Spring-core-core-io</a:t>
            </a:r>
            <a:endParaRPr/>
          </a:p>
        </p:txBody>
      </p:sp>
      <p:sp>
        <p:nvSpPr>
          <p:cNvPr id="243" name="Google Shape;243;p33"/>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74650" lvl="0" marL="457200" rtl="0" algn="l">
              <a:spcBef>
                <a:spcPts val="0"/>
              </a:spcBef>
              <a:spcAft>
                <a:spcPts val="0"/>
              </a:spcAft>
              <a:buSzPts val="2300"/>
              <a:buChar char="●"/>
            </a:pPr>
            <a:r>
              <a:rPr lang="zh-TW" sz="2000"/>
              <a:t>Resource</a:t>
            </a:r>
            <a:endParaRPr sz="2000"/>
          </a:p>
          <a:p>
            <a:pPr indent="-342900" lvl="1" marL="914400" rtl="0" algn="l">
              <a:spcBef>
                <a:spcPts val="0"/>
              </a:spcBef>
              <a:spcAft>
                <a:spcPts val="0"/>
              </a:spcAft>
              <a:buSzPts val="1800"/>
              <a:buChar char="○"/>
            </a:pPr>
            <a:r>
              <a:rPr lang="zh-TW" sz="1800"/>
              <a:t>In order to unify various types of different resources</a:t>
            </a:r>
            <a:endParaRPr sz="1800"/>
          </a:p>
          <a:p>
            <a:pPr indent="-342900" lvl="1" marL="914400" rtl="0" algn="l">
              <a:spcBef>
                <a:spcPts val="0"/>
              </a:spcBef>
              <a:spcAft>
                <a:spcPts val="0"/>
              </a:spcAft>
              <a:buSzPts val="1800"/>
              <a:buChar char="○"/>
            </a:pPr>
            <a:r>
              <a:rPr lang="zh-TW" sz="1800"/>
              <a:t>Null object pattern</a:t>
            </a:r>
            <a:endParaRPr sz="1800"/>
          </a:p>
          <a:p>
            <a:pPr indent="-374650" lvl="0" marL="457200" rtl="0" algn="l">
              <a:spcBef>
                <a:spcPts val="0"/>
              </a:spcBef>
              <a:spcAft>
                <a:spcPts val="0"/>
              </a:spcAft>
              <a:buSzPts val="2300"/>
              <a:buChar char="●"/>
            </a:pPr>
            <a:r>
              <a:rPr lang="zh-TW" sz="2000"/>
              <a:t>DataBuffer</a:t>
            </a:r>
            <a:endParaRPr sz="2000"/>
          </a:p>
          <a:p>
            <a:pPr indent="-342900" lvl="1" marL="914400" rtl="0" algn="l">
              <a:spcBef>
                <a:spcPts val="0"/>
              </a:spcBef>
              <a:spcAft>
                <a:spcPts val="0"/>
              </a:spcAft>
              <a:buSzPts val="1800"/>
              <a:buChar char="○"/>
            </a:pPr>
            <a:r>
              <a:rPr lang="zh-TW" sz="1800"/>
              <a:t>provide a convenient wrapper around ByteBuffer</a:t>
            </a:r>
            <a:endParaRPr sz="1800"/>
          </a:p>
          <a:p>
            <a:pPr indent="-342900" lvl="1" marL="914400" rtl="0" algn="l">
              <a:spcBef>
                <a:spcPts val="0"/>
              </a:spcBef>
              <a:spcAft>
                <a:spcPts val="0"/>
              </a:spcAft>
              <a:buSzPts val="1800"/>
              <a:buChar char="○"/>
            </a:pPr>
            <a:r>
              <a:rPr lang="zh-TW" sz="1800"/>
              <a:t>Factory pattern, Iterator pattern</a:t>
            </a:r>
            <a:endParaRPr sz="1800"/>
          </a:p>
          <a:p>
            <a:pPr indent="-374650" lvl="0" marL="457200" rtl="0" algn="l">
              <a:spcBef>
                <a:spcPts val="0"/>
              </a:spcBef>
              <a:spcAft>
                <a:spcPts val="0"/>
              </a:spcAft>
              <a:buSzPts val="2300"/>
              <a:buChar char="●"/>
            </a:pPr>
            <a:r>
              <a:rPr lang="zh-TW" sz="2000"/>
              <a:t>Support</a:t>
            </a:r>
            <a:endParaRPr sz="2000"/>
          </a:p>
          <a:p>
            <a:pPr indent="-342900" lvl="1" marL="914400" rtl="0" algn="l">
              <a:spcBef>
                <a:spcPts val="0"/>
              </a:spcBef>
              <a:spcAft>
                <a:spcPts val="0"/>
              </a:spcAft>
              <a:buSzPts val="1800"/>
              <a:buChar char="○"/>
            </a:pPr>
            <a:r>
              <a:rPr lang="zh-TW" sz="1800"/>
              <a:t>Support classes for Spring's resource abstraction</a:t>
            </a:r>
            <a:endParaRPr sz="1800"/>
          </a:p>
          <a:p>
            <a:pPr indent="-342900" lvl="1" marL="914400" rtl="0" algn="l">
              <a:spcBef>
                <a:spcPts val="0"/>
              </a:spcBef>
              <a:spcAft>
                <a:spcPts val="0"/>
              </a:spcAft>
              <a:buSzPts val="1800"/>
              <a:buChar char="○"/>
            </a:pPr>
            <a:r>
              <a:rPr lang="zh-TW" sz="1800"/>
              <a:t>Strategy pattern</a:t>
            </a:r>
            <a:r>
              <a:rPr lang="zh-TW"/>
              <a:t>, </a:t>
            </a:r>
            <a:r>
              <a:rPr lang="zh-TW" sz="1800"/>
              <a:t>Factory pattern</a:t>
            </a:r>
            <a:endParaRPr sz="1800"/>
          </a:p>
        </p:txBody>
      </p:sp>
      <p:sp>
        <p:nvSpPr>
          <p:cNvPr id="244" name="Google Shape;244;p3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45" name="Google Shape;245;p33"/>
          <p:cNvSpPr txBox="1"/>
          <p:nvPr>
            <p:ph idx="2" type="subTitle"/>
          </p:nvPr>
        </p:nvSpPr>
        <p:spPr>
          <a:xfrm>
            <a:off x="7643225" y="58075"/>
            <a:ext cx="1500900" cy="4995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zh-TW"/>
              <a:t>Presenter: 許庭瑋</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Resource</a:t>
            </a:r>
            <a:endParaRPr/>
          </a:p>
        </p:txBody>
      </p:sp>
      <p:sp>
        <p:nvSpPr>
          <p:cNvPr id="251" name="Google Shape;251;p34"/>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Null object pattern -- </a:t>
            </a:r>
            <a:endParaRPr sz="2100"/>
          </a:p>
          <a:p>
            <a:pPr indent="0" lvl="0" marL="457200" rtl="0" algn="l">
              <a:spcBef>
                <a:spcPts val="1200"/>
              </a:spcBef>
              <a:spcAft>
                <a:spcPts val="0"/>
              </a:spcAft>
              <a:buNone/>
            </a:pPr>
            <a:r>
              <a:rPr lang="zh-TW" sz="2100"/>
              <a:t>InputStreamResource</a:t>
            </a:r>
            <a:endParaRPr sz="2100"/>
          </a:p>
          <a:p>
            <a:pPr indent="0" lvl="0" marL="457200" rtl="0" algn="l">
              <a:spcBef>
                <a:spcPts val="1200"/>
              </a:spcBef>
              <a:spcAft>
                <a:spcPts val="0"/>
              </a:spcAft>
              <a:buNone/>
            </a:pPr>
            <a:r>
              <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zh-TW" sz="2100"/>
              <a:t>many extentions</a:t>
            </a:r>
            <a:endParaRPr sz="2100"/>
          </a:p>
          <a:p>
            <a:pPr indent="0" lvl="0" marL="457200" rtl="0" algn="l">
              <a:spcBef>
                <a:spcPts val="1200"/>
              </a:spcBef>
              <a:spcAft>
                <a:spcPts val="0"/>
              </a:spcAft>
              <a:buNone/>
            </a:pPr>
            <a:r>
              <a:rPr lang="zh-TW" sz="2100"/>
              <a:t>and implementations</a:t>
            </a:r>
            <a:endParaRPr sz="2100"/>
          </a:p>
          <a:p>
            <a:pPr indent="0" lvl="0" marL="457200" rtl="0" algn="l">
              <a:spcBef>
                <a:spcPts val="1200"/>
              </a:spcBef>
              <a:spcAft>
                <a:spcPts val="1200"/>
              </a:spcAft>
              <a:buNone/>
            </a:pPr>
            <a:r>
              <a:rPr lang="zh-TW" sz="2100"/>
              <a:t>of Resource </a:t>
            </a:r>
            <a:endParaRPr sz="2100"/>
          </a:p>
        </p:txBody>
      </p:sp>
      <p:sp>
        <p:nvSpPr>
          <p:cNvPr id="252" name="Google Shape;252;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53" name="Google Shape;253;p34"/>
          <p:cNvPicPr preferRelativeResize="0"/>
          <p:nvPr/>
        </p:nvPicPr>
        <p:blipFill>
          <a:blip r:embed="rId3">
            <a:alphaModFix/>
          </a:blip>
          <a:stretch>
            <a:fillRect/>
          </a:stretch>
        </p:blipFill>
        <p:spPr>
          <a:xfrm>
            <a:off x="2836291" y="0"/>
            <a:ext cx="6307717" cy="5143500"/>
          </a:xfrm>
          <a:prstGeom prst="rect">
            <a:avLst/>
          </a:prstGeom>
          <a:noFill/>
          <a:ln>
            <a:noFill/>
          </a:ln>
        </p:spPr>
      </p:pic>
      <p:pic>
        <p:nvPicPr>
          <p:cNvPr id="254" name="Google Shape;254;p34"/>
          <p:cNvPicPr preferRelativeResize="0"/>
          <p:nvPr/>
        </p:nvPicPr>
        <p:blipFill>
          <a:blip r:embed="rId4">
            <a:alphaModFix/>
          </a:blip>
          <a:stretch>
            <a:fillRect/>
          </a:stretch>
        </p:blipFill>
        <p:spPr>
          <a:xfrm>
            <a:off x="3971068" y="4354768"/>
            <a:ext cx="1968918" cy="572700"/>
          </a:xfrm>
          <a:prstGeom prst="rect">
            <a:avLst/>
          </a:prstGeom>
          <a:noFill/>
          <a:ln>
            <a:noFill/>
          </a:ln>
        </p:spPr>
      </p:pic>
      <p:sp>
        <p:nvSpPr>
          <p:cNvPr id="255" name="Google Shape;255;p34"/>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DataBuffer</a:t>
            </a:r>
            <a:endParaRPr/>
          </a:p>
        </p:txBody>
      </p:sp>
      <p:sp>
        <p:nvSpPr>
          <p:cNvPr id="261" name="Google Shape;261;p35"/>
          <p:cNvSpPr txBox="1"/>
          <p:nvPr>
            <p:ph idx="1" type="body"/>
          </p:nvPr>
        </p:nvSpPr>
        <p:spPr>
          <a:xfrm>
            <a:off x="311700" y="1152475"/>
            <a:ext cx="8520600" cy="39297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Clr>
                <a:schemeClr val="dk1"/>
              </a:buClr>
              <a:buSzPts val="2100"/>
              <a:buChar char="●"/>
            </a:pPr>
            <a:r>
              <a:rPr lang="zh-TW" sz="2100"/>
              <a:t>Factory</a:t>
            </a:r>
            <a:r>
              <a:rPr lang="zh-TW" sz="2100"/>
              <a:t> pattern</a:t>
            </a:r>
            <a:endParaRPr sz="2100"/>
          </a:p>
          <a:p>
            <a:pPr indent="0" lvl="0" marL="0" rtl="0" algn="l">
              <a:spcBef>
                <a:spcPts val="1200"/>
              </a:spcBef>
              <a:spcAft>
                <a:spcPts val="0"/>
              </a:spcAft>
              <a:buNone/>
            </a:pPr>
            <a:r>
              <a:t/>
            </a:r>
            <a:endParaRPr sz="2100"/>
          </a:p>
          <a:p>
            <a:pPr indent="0" lvl="0" marL="0" rtl="0" algn="l">
              <a:spcBef>
                <a:spcPts val="1200"/>
              </a:spcBef>
              <a:spcAft>
                <a:spcPts val="0"/>
              </a:spcAft>
              <a:buNone/>
            </a:pPr>
            <a:r>
              <a:t/>
            </a:r>
            <a:endParaRPr sz="2100"/>
          </a:p>
          <a:p>
            <a:pPr indent="0" lvl="0" marL="0" rtl="0" algn="l">
              <a:spcBef>
                <a:spcPts val="1200"/>
              </a:spcBef>
              <a:spcAft>
                <a:spcPts val="0"/>
              </a:spcAft>
              <a:buNone/>
            </a:pPr>
            <a:r>
              <a:t/>
            </a:r>
            <a:endParaRPr sz="2100"/>
          </a:p>
          <a:p>
            <a:pPr indent="-361950" lvl="0" marL="457200" rtl="0" algn="l">
              <a:spcBef>
                <a:spcPts val="1200"/>
              </a:spcBef>
              <a:spcAft>
                <a:spcPts val="0"/>
              </a:spcAft>
              <a:buSzPts val="2100"/>
              <a:buChar char="●"/>
            </a:pPr>
            <a:r>
              <a:rPr lang="zh-TW" sz="2100"/>
              <a:t>types of buffer:</a:t>
            </a:r>
            <a:endParaRPr sz="2100"/>
          </a:p>
          <a:p>
            <a:pPr indent="0" lvl="0" marL="0" rtl="0" algn="l">
              <a:spcBef>
                <a:spcPts val="1200"/>
              </a:spcBef>
              <a:spcAft>
                <a:spcPts val="0"/>
              </a:spcAft>
              <a:buNone/>
            </a:pPr>
            <a:r>
              <a:rPr lang="zh-TW" sz="2100"/>
              <a:t>io.netty5.buffer.Buffer</a:t>
            </a:r>
            <a:endParaRPr sz="2100"/>
          </a:p>
          <a:p>
            <a:pPr indent="0" lvl="0" marL="0" rtl="0" algn="l">
              <a:spcBef>
                <a:spcPts val="1200"/>
              </a:spcBef>
              <a:spcAft>
                <a:spcPts val="0"/>
              </a:spcAft>
              <a:buNone/>
            </a:pPr>
            <a:r>
              <a:rPr lang="zh-TW" sz="2100"/>
              <a:t>io.netty.buffer.ByteBuf</a:t>
            </a:r>
            <a:endParaRPr sz="2100"/>
          </a:p>
          <a:p>
            <a:pPr indent="0" lvl="0" marL="0" rtl="0" algn="l">
              <a:spcBef>
                <a:spcPts val="1200"/>
              </a:spcBef>
              <a:spcAft>
                <a:spcPts val="1200"/>
              </a:spcAft>
              <a:buNone/>
            </a:pPr>
            <a:r>
              <a:rPr lang="zh-TW" sz="2100"/>
              <a:t>java.nio.ByteBuffer</a:t>
            </a:r>
            <a:endParaRPr sz="2100"/>
          </a:p>
        </p:txBody>
      </p:sp>
      <p:sp>
        <p:nvSpPr>
          <p:cNvPr id="262" name="Google Shape;26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63" name="Google Shape;263;p35"/>
          <p:cNvPicPr preferRelativeResize="0"/>
          <p:nvPr/>
        </p:nvPicPr>
        <p:blipFill>
          <a:blip r:embed="rId3">
            <a:alphaModFix/>
          </a:blip>
          <a:stretch>
            <a:fillRect/>
          </a:stretch>
        </p:blipFill>
        <p:spPr>
          <a:xfrm>
            <a:off x="2042100" y="445025"/>
            <a:ext cx="7150751" cy="4661249"/>
          </a:xfrm>
          <a:prstGeom prst="rect">
            <a:avLst/>
          </a:prstGeom>
          <a:noFill/>
          <a:ln>
            <a:noFill/>
          </a:ln>
        </p:spPr>
      </p:pic>
      <p:sp>
        <p:nvSpPr>
          <p:cNvPr id="264" name="Google Shape;264;p35"/>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DataBuffer</a:t>
            </a:r>
            <a:endParaRPr/>
          </a:p>
        </p:txBody>
      </p:sp>
      <p:sp>
        <p:nvSpPr>
          <p:cNvPr id="270" name="Google Shape;270;p36"/>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sz="2100"/>
              <a:t>Iterator</a:t>
            </a:r>
            <a:r>
              <a:rPr lang="zh-TW" sz="2100"/>
              <a:t> pattern</a:t>
            </a:r>
            <a:endParaRPr sz="2100">
              <a:solidFill>
                <a:schemeClr val="dk1"/>
              </a:solidFill>
            </a:endParaRPr>
          </a:p>
        </p:txBody>
      </p:sp>
      <p:sp>
        <p:nvSpPr>
          <p:cNvPr id="271" name="Google Shape;271;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272" name="Google Shape;272;p36"/>
          <p:cNvPicPr preferRelativeResize="0"/>
          <p:nvPr/>
        </p:nvPicPr>
        <p:blipFill>
          <a:blip r:embed="rId3">
            <a:alphaModFix/>
          </a:blip>
          <a:stretch>
            <a:fillRect/>
          </a:stretch>
        </p:blipFill>
        <p:spPr>
          <a:xfrm>
            <a:off x="2309572" y="0"/>
            <a:ext cx="6893906" cy="5143500"/>
          </a:xfrm>
          <a:prstGeom prst="rect">
            <a:avLst/>
          </a:prstGeom>
          <a:noFill/>
          <a:ln>
            <a:noFill/>
          </a:ln>
        </p:spPr>
      </p:pic>
      <p:pic>
        <p:nvPicPr>
          <p:cNvPr id="273" name="Google Shape;273;p36"/>
          <p:cNvPicPr preferRelativeResize="0"/>
          <p:nvPr/>
        </p:nvPicPr>
        <p:blipFill>
          <a:blip r:embed="rId4">
            <a:alphaModFix/>
          </a:blip>
          <a:stretch>
            <a:fillRect/>
          </a:stretch>
        </p:blipFill>
        <p:spPr>
          <a:xfrm>
            <a:off x="0" y="2630388"/>
            <a:ext cx="2232025" cy="973875"/>
          </a:xfrm>
          <a:prstGeom prst="rect">
            <a:avLst/>
          </a:prstGeom>
          <a:noFill/>
          <a:ln>
            <a:noFill/>
          </a:ln>
        </p:spPr>
      </p:pic>
      <p:pic>
        <p:nvPicPr>
          <p:cNvPr id="274" name="Google Shape;274;p36"/>
          <p:cNvPicPr preferRelativeResize="0"/>
          <p:nvPr/>
        </p:nvPicPr>
        <p:blipFill>
          <a:blip r:embed="rId5">
            <a:alphaModFix/>
          </a:blip>
          <a:stretch>
            <a:fillRect/>
          </a:stretch>
        </p:blipFill>
        <p:spPr>
          <a:xfrm>
            <a:off x="0" y="3614625"/>
            <a:ext cx="2691351" cy="1367675"/>
          </a:xfrm>
          <a:prstGeom prst="rect">
            <a:avLst/>
          </a:prstGeom>
          <a:noFill/>
          <a:ln>
            <a:noFill/>
          </a:ln>
        </p:spPr>
      </p:pic>
      <p:pic>
        <p:nvPicPr>
          <p:cNvPr id="275" name="Google Shape;275;p36"/>
          <p:cNvPicPr preferRelativeResize="0"/>
          <p:nvPr/>
        </p:nvPicPr>
        <p:blipFill>
          <a:blip r:embed="rId6">
            <a:alphaModFix/>
          </a:blip>
          <a:stretch>
            <a:fillRect/>
          </a:stretch>
        </p:blipFill>
        <p:spPr>
          <a:xfrm>
            <a:off x="0" y="2"/>
            <a:ext cx="5531749" cy="232025"/>
          </a:xfrm>
          <a:prstGeom prst="rect">
            <a:avLst/>
          </a:prstGeom>
          <a:noFill/>
          <a:ln>
            <a:noFill/>
          </a:ln>
        </p:spPr>
      </p:pic>
      <p:sp>
        <p:nvSpPr>
          <p:cNvPr id="276" name="Google Shape;276;p36"/>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cxnSp>
        <p:nvCxnSpPr>
          <p:cNvPr id="277" name="Google Shape;277;p36"/>
          <p:cNvCxnSpPr/>
          <p:nvPr/>
        </p:nvCxnSpPr>
        <p:spPr>
          <a:xfrm>
            <a:off x="3907700" y="244225"/>
            <a:ext cx="3529200" cy="7815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Support</a:t>
            </a:r>
            <a:endParaRPr/>
          </a:p>
        </p:txBody>
      </p:sp>
      <p:sp>
        <p:nvSpPr>
          <p:cNvPr id="283" name="Google Shape;283;p37"/>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sz="2100"/>
              <a:t>Support classes for Spring's resource abstraction</a:t>
            </a:r>
            <a:endParaRPr sz="2100"/>
          </a:p>
          <a:p>
            <a:pPr indent="-361950" lvl="0" marL="457200" rtl="0" algn="l">
              <a:spcBef>
                <a:spcPts val="0"/>
              </a:spcBef>
              <a:spcAft>
                <a:spcPts val="0"/>
              </a:spcAft>
              <a:buClr>
                <a:schemeClr val="dk1"/>
              </a:buClr>
              <a:buSzPts val="2100"/>
              <a:buChar char="●"/>
            </a:pPr>
            <a:r>
              <a:rPr lang="zh-TW" sz="2100"/>
              <a:t>Strategy</a:t>
            </a:r>
            <a:r>
              <a:rPr lang="zh-TW" sz="2100"/>
              <a:t> pattern -- </a:t>
            </a:r>
            <a:r>
              <a:rPr lang="zh-TW" sz="2100"/>
              <a:t>ResourcePatternResolver</a:t>
            </a:r>
            <a:endParaRPr sz="2100">
              <a:solidFill>
                <a:schemeClr val="dk1"/>
              </a:solidFill>
            </a:endParaRPr>
          </a:p>
        </p:txBody>
      </p:sp>
      <p:sp>
        <p:nvSpPr>
          <p:cNvPr id="284" name="Google Shape;28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85" name="Google Shape;285;p37"/>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pic>
        <p:nvPicPr>
          <p:cNvPr id="286" name="Google Shape;286;p37"/>
          <p:cNvPicPr preferRelativeResize="0"/>
          <p:nvPr/>
        </p:nvPicPr>
        <p:blipFill>
          <a:blip r:embed="rId3">
            <a:alphaModFix/>
          </a:blip>
          <a:stretch>
            <a:fillRect/>
          </a:stretch>
        </p:blipFill>
        <p:spPr>
          <a:xfrm>
            <a:off x="0" y="3930122"/>
            <a:ext cx="9143999" cy="733105"/>
          </a:xfrm>
          <a:prstGeom prst="rect">
            <a:avLst/>
          </a:prstGeom>
          <a:noFill/>
          <a:ln>
            <a:noFill/>
          </a:ln>
        </p:spPr>
      </p:pic>
      <p:pic>
        <p:nvPicPr>
          <p:cNvPr id="287" name="Google Shape;287;p37"/>
          <p:cNvPicPr preferRelativeResize="0"/>
          <p:nvPr/>
        </p:nvPicPr>
        <p:blipFill>
          <a:blip r:embed="rId4">
            <a:alphaModFix/>
          </a:blip>
          <a:stretch>
            <a:fillRect/>
          </a:stretch>
        </p:blipFill>
        <p:spPr>
          <a:xfrm>
            <a:off x="634850" y="1929402"/>
            <a:ext cx="7073925" cy="18893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Support</a:t>
            </a:r>
            <a:endParaRPr/>
          </a:p>
        </p:txBody>
      </p:sp>
      <p:sp>
        <p:nvSpPr>
          <p:cNvPr id="293" name="Google Shape;293;p38"/>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sz="2100"/>
              <a:t>Factory</a:t>
            </a:r>
            <a:r>
              <a:rPr lang="zh-TW" sz="2100"/>
              <a:t> pattern -- PropertySourceFactory</a:t>
            </a:r>
            <a:endParaRPr sz="2100"/>
          </a:p>
          <a:p>
            <a:pPr indent="-342900" lvl="1" marL="914400" rtl="0" algn="l">
              <a:spcBef>
                <a:spcPts val="0"/>
              </a:spcBef>
              <a:spcAft>
                <a:spcPts val="0"/>
              </a:spcAft>
              <a:buSzPts val="1800"/>
              <a:buChar char="○"/>
            </a:pPr>
            <a:r>
              <a:rPr lang="zh-TW" sz="1800"/>
              <a:t>In fact, PropertySource is in core.env, but PropertySourceFactory is in core.io.support, I guess it's because PropertySource is related to environment, but not used in core.env. It is used in core.io.support, so there is a factory in core.io.support</a:t>
            </a:r>
            <a:endParaRPr sz="1800"/>
          </a:p>
        </p:txBody>
      </p:sp>
      <p:sp>
        <p:nvSpPr>
          <p:cNvPr id="294" name="Google Shape;294;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295" name="Google Shape;295;p38"/>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pic>
        <p:nvPicPr>
          <p:cNvPr id="296" name="Google Shape;296;p38"/>
          <p:cNvPicPr preferRelativeResize="0"/>
          <p:nvPr/>
        </p:nvPicPr>
        <p:blipFill>
          <a:blip r:embed="rId3">
            <a:alphaModFix/>
          </a:blip>
          <a:stretch>
            <a:fillRect/>
          </a:stretch>
        </p:blipFill>
        <p:spPr>
          <a:xfrm>
            <a:off x="0" y="3193647"/>
            <a:ext cx="9144003" cy="843856"/>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Dependency Injection</a:t>
            </a:r>
            <a:endParaRPr/>
          </a:p>
        </p:txBody>
      </p:sp>
      <p:sp>
        <p:nvSpPr>
          <p:cNvPr id="302" name="Google Shape;302;p39"/>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a:t>Constructor injection</a:t>
            </a:r>
            <a:endParaRPr/>
          </a:p>
          <a:p>
            <a:pPr indent="-317500" lvl="1" marL="914400" rtl="0" algn="l">
              <a:spcBef>
                <a:spcPts val="0"/>
              </a:spcBef>
              <a:spcAft>
                <a:spcPts val="0"/>
              </a:spcAft>
              <a:buSzPts val="1400"/>
              <a:buChar char="○"/>
            </a:pPr>
            <a:r>
              <a:rPr lang="zh-TW"/>
              <a:t>ResourceLoader and PropertyResolver in ResourceEditor</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7499" lvl="1" marL="899999" rtl="0" algn="l">
              <a:spcBef>
                <a:spcPts val="1200"/>
              </a:spcBef>
              <a:spcAft>
                <a:spcPts val="0"/>
              </a:spcAft>
              <a:buSzPts val="1400"/>
              <a:buChar char="○"/>
            </a:pPr>
            <a:r>
              <a:rPr lang="zh-TW"/>
              <a:t>DataBuffer in DataBufferInputStream</a:t>
            </a:r>
            <a:endParaRPr/>
          </a:p>
          <a:p>
            <a:pPr indent="0" lvl="0" marL="0" rtl="0" algn="l">
              <a:spcBef>
                <a:spcPts val="1200"/>
              </a:spcBef>
              <a:spcAft>
                <a:spcPts val="1200"/>
              </a:spcAft>
              <a:buNone/>
            </a:pPr>
            <a:r>
              <a:t/>
            </a:r>
            <a:endParaRPr/>
          </a:p>
        </p:txBody>
      </p:sp>
      <p:sp>
        <p:nvSpPr>
          <p:cNvPr id="303" name="Google Shape;303;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04" name="Google Shape;304;p39"/>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pic>
        <p:nvPicPr>
          <p:cNvPr id="305" name="Google Shape;305;p39"/>
          <p:cNvPicPr preferRelativeResize="0"/>
          <p:nvPr/>
        </p:nvPicPr>
        <p:blipFill>
          <a:blip r:embed="rId3">
            <a:alphaModFix/>
          </a:blip>
          <a:stretch>
            <a:fillRect/>
          </a:stretch>
        </p:blipFill>
        <p:spPr>
          <a:xfrm>
            <a:off x="1334475" y="1822374"/>
            <a:ext cx="6594575" cy="1345025"/>
          </a:xfrm>
          <a:prstGeom prst="rect">
            <a:avLst/>
          </a:prstGeom>
          <a:noFill/>
          <a:ln>
            <a:noFill/>
          </a:ln>
        </p:spPr>
      </p:pic>
      <p:pic>
        <p:nvPicPr>
          <p:cNvPr id="306" name="Google Shape;306;p39"/>
          <p:cNvPicPr preferRelativeResize="0"/>
          <p:nvPr/>
        </p:nvPicPr>
        <p:blipFill>
          <a:blip r:embed="rId4">
            <a:alphaModFix/>
          </a:blip>
          <a:stretch>
            <a:fillRect/>
          </a:stretch>
        </p:blipFill>
        <p:spPr>
          <a:xfrm>
            <a:off x="1334477" y="3666725"/>
            <a:ext cx="5310296" cy="13901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TW"/>
              <a:t>Dependency Injection</a:t>
            </a:r>
            <a:endParaRPr/>
          </a:p>
        </p:txBody>
      </p:sp>
      <p:sp>
        <p:nvSpPr>
          <p:cNvPr id="312" name="Google Shape;312;p40"/>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a:t>Setter</a:t>
            </a:r>
            <a:r>
              <a:rPr lang="zh-TW"/>
              <a:t> injection</a:t>
            </a:r>
            <a:endParaRPr/>
          </a:p>
          <a:p>
            <a:pPr indent="-317500" lvl="1" marL="914400" rtl="0" algn="l">
              <a:spcBef>
                <a:spcPts val="0"/>
              </a:spcBef>
              <a:spcAft>
                <a:spcPts val="0"/>
              </a:spcAft>
              <a:buSzPts val="1400"/>
              <a:buChar char="○"/>
            </a:pPr>
            <a:r>
              <a:rPr lang="zh-TW"/>
              <a:t>Resource</a:t>
            </a:r>
            <a:r>
              <a:rPr lang="zh-TW"/>
              <a:t> in </a:t>
            </a:r>
            <a:r>
              <a:rPr lang="zh-TW"/>
              <a:t>PropertiesLoaderSupport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313" name="Google Shape;313;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14" name="Google Shape;314;p40"/>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許庭瑋</a:t>
            </a:r>
            <a:endParaRPr/>
          </a:p>
        </p:txBody>
      </p:sp>
      <p:pic>
        <p:nvPicPr>
          <p:cNvPr id="315" name="Google Shape;315;p40"/>
          <p:cNvPicPr preferRelativeResize="0"/>
          <p:nvPr/>
        </p:nvPicPr>
        <p:blipFill>
          <a:blip r:embed="rId3">
            <a:alphaModFix/>
          </a:blip>
          <a:stretch>
            <a:fillRect/>
          </a:stretch>
        </p:blipFill>
        <p:spPr>
          <a:xfrm>
            <a:off x="1300875" y="1910750"/>
            <a:ext cx="4192450" cy="714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9" name="Shape 319"/>
        <p:cNvGrpSpPr/>
        <p:nvPr/>
      </p:nvGrpSpPr>
      <p:grpSpPr>
        <a:xfrm>
          <a:off x="0" y="0"/>
          <a:ext cx="0" cy="0"/>
          <a:chOff x="0" y="0"/>
          <a:chExt cx="0" cy="0"/>
        </a:xfrm>
      </p:grpSpPr>
      <p:sp>
        <p:nvSpPr>
          <p:cNvPr id="320" name="Google Shape;320;p4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000"/>
              <a:buFont typeface="Arial"/>
              <a:buNone/>
            </a:pPr>
            <a:r>
              <a:rPr lang="zh-TW" sz="2750"/>
              <a:t>Overview - annotation</a:t>
            </a:r>
            <a:endParaRPr/>
          </a:p>
        </p:txBody>
      </p:sp>
      <p:sp>
        <p:nvSpPr>
          <p:cNvPr id="321" name="Google Shape;321;p41"/>
          <p:cNvSpPr txBox="1"/>
          <p:nvPr>
            <p:ph idx="1" type="body"/>
          </p:nvPr>
        </p:nvSpPr>
        <p:spPr>
          <a:xfrm>
            <a:off x="0" y="1216225"/>
            <a:ext cx="61677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sz="2100"/>
              <a:t>Main functions can be accessed from </a:t>
            </a:r>
            <a:r>
              <a:rPr lang="zh-TW" sz="2100"/>
              <a:t>AnnotationUtils.java and AnnotatedElementUtils.java: get/find annotations/informations about annotations/annotation attributes…</a:t>
            </a:r>
            <a:endParaRPr sz="2100"/>
          </a:p>
          <a:p>
            <a:pPr indent="-361950" lvl="0" marL="457200" rtl="0" algn="l">
              <a:spcBef>
                <a:spcPts val="0"/>
              </a:spcBef>
              <a:spcAft>
                <a:spcPts val="0"/>
              </a:spcAft>
              <a:buSzPts val="2100"/>
              <a:buChar char="●"/>
            </a:pPr>
            <a:r>
              <a:rPr lang="zh-TW" sz="2100"/>
              <a:t>merged annotations</a:t>
            </a:r>
            <a:endParaRPr sz="2100"/>
          </a:p>
          <a:p>
            <a:pPr indent="-361950" lvl="0" marL="457200" rtl="0" algn="l">
              <a:spcBef>
                <a:spcPts val="0"/>
              </a:spcBef>
              <a:spcAft>
                <a:spcPts val="0"/>
              </a:spcAft>
              <a:buSzPts val="2100"/>
              <a:buChar char="●"/>
            </a:pPr>
            <a:r>
              <a:rPr lang="zh-TW" sz="2100"/>
              <a:t>Annotations defined here: </a:t>
            </a:r>
            <a:endParaRPr sz="2100"/>
          </a:p>
          <a:p>
            <a:pPr indent="-361950" lvl="1" marL="914400" rtl="0" algn="l">
              <a:spcBef>
                <a:spcPts val="0"/>
              </a:spcBef>
              <a:spcAft>
                <a:spcPts val="0"/>
              </a:spcAft>
              <a:buSzPts val="2100"/>
              <a:buChar char="○"/>
            </a:pPr>
            <a:r>
              <a:rPr lang="zh-TW" sz="2100"/>
              <a:t>@Aliasfor: aliases for annotation attributes</a:t>
            </a:r>
            <a:endParaRPr sz="2100"/>
          </a:p>
          <a:p>
            <a:pPr indent="-361950" lvl="1" marL="914400" rtl="0" algn="l">
              <a:spcBef>
                <a:spcPts val="0"/>
              </a:spcBef>
              <a:spcAft>
                <a:spcPts val="0"/>
              </a:spcAft>
              <a:buSzPts val="2100"/>
              <a:buChar char="○"/>
            </a:pPr>
            <a:r>
              <a:rPr lang="zh-TW" sz="2100"/>
              <a:t>@Order: order for an annotated component when sorting</a:t>
            </a:r>
            <a:endParaRPr sz="2100"/>
          </a:p>
        </p:txBody>
      </p:sp>
      <p:sp>
        <p:nvSpPr>
          <p:cNvPr id="322" name="Google Shape;322;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23" name="Google Shape;323;p41"/>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Clr>
                <a:schemeClr val="dk1"/>
              </a:buClr>
              <a:buSzPct val="40000"/>
              <a:buFont typeface="Arial"/>
              <a:buNone/>
            </a:pPr>
            <a:r>
              <a:t/>
            </a:r>
            <a:endParaRPr sz="2750">
              <a:solidFill>
                <a:schemeClr val="dk1"/>
              </a:solidFill>
            </a:endParaRPr>
          </a:p>
        </p:txBody>
      </p:sp>
      <p:pic>
        <p:nvPicPr>
          <p:cNvPr id="324" name="Google Shape;324;p41"/>
          <p:cNvPicPr preferRelativeResize="0"/>
          <p:nvPr/>
        </p:nvPicPr>
        <p:blipFill>
          <a:blip r:embed="rId3">
            <a:alphaModFix/>
          </a:blip>
          <a:stretch>
            <a:fillRect/>
          </a:stretch>
        </p:blipFill>
        <p:spPr>
          <a:xfrm>
            <a:off x="5005700" y="1082275"/>
            <a:ext cx="4138425" cy="26545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 name="Shape 66"/>
        <p:cNvGrpSpPr/>
        <p:nvPr/>
      </p:nvGrpSpPr>
      <p:grpSpPr>
        <a:xfrm>
          <a:off x="0" y="0"/>
          <a:ext cx="0" cy="0"/>
          <a:chOff x="0" y="0"/>
          <a:chExt cx="0" cy="0"/>
        </a:xfrm>
      </p:grpSpPr>
      <p:sp>
        <p:nvSpPr>
          <p:cNvPr id="67" name="Google Shape;67;p15"/>
          <p:cNvSpPr txBox="1"/>
          <p:nvPr>
            <p:ph type="title"/>
          </p:nvPr>
        </p:nvSpPr>
        <p:spPr>
          <a:xfrm>
            <a:off x="311700" y="19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Code Tracing Summary (WBS) - </a:t>
            </a:r>
            <a:r>
              <a:rPr lang="zh-TW"/>
              <a:t>W2 to W13</a:t>
            </a:r>
            <a:endParaRPr/>
          </a:p>
        </p:txBody>
      </p:sp>
      <p:graphicFrame>
        <p:nvGraphicFramePr>
          <p:cNvPr id="68" name="Google Shape;68;p15"/>
          <p:cNvGraphicFramePr/>
          <p:nvPr/>
        </p:nvGraphicFramePr>
        <p:xfrm>
          <a:off x="268900" y="900550"/>
          <a:ext cx="3000000" cy="3000000"/>
        </p:xfrm>
        <a:graphic>
          <a:graphicData uri="http://schemas.openxmlformats.org/drawingml/2006/table">
            <a:tbl>
              <a:tblPr>
                <a:noFill/>
                <a:tableStyleId>{A094F343-66EB-40EB-9235-8A256EFEEE75}</a:tableStyleId>
              </a:tblPr>
              <a:tblGrid>
                <a:gridCol w="943525"/>
                <a:gridCol w="4912250"/>
                <a:gridCol w="974575"/>
                <a:gridCol w="849875"/>
                <a:gridCol w="925925"/>
              </a:tblGrid>
              <a:tr h="344100">
                <a:tc>
                  <a:txBody>
                    <a:bodyPr/>
                    <a:lstStyle/>
                    <a:p>
                      <a:pPr indent="0" lvl="0" marL="0" rtl="0" algn="ctr">
                        <a:spcBef>
                          <a:spcPts val="0"/>
                        </a:spcBef>
                        <a:spcAft>
                          <a:spcPts val="0"/>
                        </a:spcAft>
                        <a:buNone/>
                      </a:pPr>
                      <a:r>
                        <a:t/>
                      </a:r>
                      <a:endParaRPr/>
                    </a:p>
                  </a:txBody>
                  <a:tcPr marT="91425" marB="91425" marR="91425" marL="91425" anchor="ctr"/>
                </a:tc>
                <a:tc>
                  <a:txBody>
                    <a:bodyPr/>
                    <a:lstStyle/>
                    <a:p>
                      <a:pPr indent="0" lvl="0" marL="0" rtl="0" algn="ctr">
                        <a:spcBef>
                          <a:spcPts val="0"/>
                        </a:spcBef>
                        <a:spcAft>
                          <a:spcPts val="0"/>
                        </a:spcAft>
                        <a:buNone/>
                      </a:pPr>
                      <a:r>
                        <a:rPr b="1" lang="zh-TW"/>
                        <a:t>Part</a:t>
                      </a:r>
                      <a:endParaRPr b="1"/>
                    </a:p>
                  </a:txBody>
                  <a:tcPr marT="91425" marB="91425" marR="91425" marL="91425" anchor="ctr"/>
                </a:tc>
                <a:tc>
                  <a:txBody>
                    <a:bodyPr/>
                    <a:lstStyle/>
                    <a:p>
                      <a:pPr indent="0" lvl="0" marL="0" rtl="0" algn="ctr">
                        <a:spcBef>
                          <a:spcPts val="0"/>
                        </a:spcBef>
                        <a:spcAft>
                          <a:spcPts val="0"/>
                        </a:spcAft>
                        <a:buNone/>
                      </a:pPr>
                      <a:r>
                        <a:rPr b="1" lang="zh-TW"/>
                        <a:t>Expected (hr)</a:t>
                      </a:r>
                      <a:endParaRPr b="1"/>
                    </a:p>
                  </a:txBody>
                  <a:tcPr marT="91425" marB="91425" marR="91425" marL="91425" anchor="ctr"/>
                </a:tc>
                <a:tc>
                  <a:txBody>
                    <a:bodyPr/>
                    <a:lstStyle/>
                    <a:p>
                      <a:pPr indent="0" lvl="0" marL="0" rtl="0" algn="ctr">
                        <a:spcBef>
                          <a:spcPts val="0"/>
                        </a:spcBef>
                        <a:spcAft>
                          <a:spcPts val="0"/>
                        </a:spcAft>
                        <a:buNone/>
                      </a:pPr>
                      <a:r>
                        <a:rPr b="1" lang="zh-TW"/>
                        <a:t>Actual (hr)</a:t>
                      </a:r>
                      <a:endParaRPr b="1"/>
                    </a:p>
                  </a:txBody>
                  <a:tcPr marT="91425" marB="91425" marR="91425" marL="91425" anchor="ctr"/>
                </a:tc>
                <a:tc>
                  <a:txBody>
                    <a:bodyPr/>
                    <a:lstStyle/>
                    <a:p>
                      <a:pPr indent="0" lvl="0" marL="0" rtl="0" algn="ctr">
                        <a:spcBef>
                          <a:spcPts val="0"/>
                        </a:spcBef>
                        <a:spcAft>
                          <a:spcPts val="0"/>
                        </a:spcAft>
                        <a:buNone/>
                      </a:pPr>
                      <a:r>
                        <a:rPr b="1" lang="zh-TW"/>
                        <a:t>LOC</a:t>
                      </a:r>
                      <a:endParaRPr b="1"/>
                    </a:p>
                  </a:txBody>
                  <a:tcPr marT="91425" marB="91425" marR="91425" marL="91425" anchor="ctr"/>
                </a:tc>
              </a:tr>
              <a:tr h="353050">
                <a:tc gridSpan="5">
                  <a:txBody>
                    <a:bodyPr/>
                    <a:lstStyle/>
                    <a:p>
                      <a:pPr indent="0" lvl="0" marL="0" rtl="0" algn="ctr">
                        <a:spcBef>
                          <a:spcPts val="0"/>
                        </a:spcBef>
                        <a:spcAft>
                          <a:spcPts val="0"/>
                        </a:spcAft>
                        <a:buNone/>
                      </a:pPr>
                      <a:r>
                        <a:rPr lang="zh-TW"/>
                        <a:t>  </a:t>
                      </a:r>
                      <a:r>
                        <a:rPr b="1" lang="zh-TW">
                          <a:solidFill>
                            <a:schemeClr val="lt1"/>
                          </a:solidFill>
                        </a:rPr>
                        <a:t>spring-core-core</a:t>
                      </a:r>
                      <a:endParaRPr b="1">
                        <a:solidFill>
                          <a:schemeClr val="lt1"/>
                        </a:solidFill>
                      </a:endParaRPr>
                    </a:p>
                  </a:txBody>
                  <a:tcPr marT="91425" marB="91425" marR="91425" marL="91425">
                    <a:solidFill>
                      <a:schemeClr val="dk2"/>
                    </a:solidFill>
                  </a:tcPr>
                </a:tc>
                <a:tc hMerge="1"/>
                <a:tc hMerge="1"/>
                <a:tc hMerge="1"/>
                <a:tc hMerge="1"/>
              </a:tr>
              <a:tr h="418150">
                <a:tc>
                  <a:txBody>
                    <a:bodyPr/>
                    <a:lstStyle/>
                    <a:p>
                      <a:pPr indent="0" lvl="0" marL="0" rtl="0" algn="ctr">
                        <a:spcBef>
                          <a:spcPts val="0"/>
                        </a:spcBef>
                        <a:spcAft>
                          <a:spcPts val="0"/>
                        </a:spcAft>
                        <a:buNone/>
                      </a:pPr>
                      <a:r>
                        <a:rPr lang="zh-TW"/>
                        <a:t>許庭瑋</a:t>
                      </a:r>
                      <a:endParaRPr/>
                    </a:p>
                  </a:txBody>
                  <a:tcPr marT="91425" marB="91425" marR="91425" marL="91425"/>
                </a:tc>
                <a:tc>
                  <a:txBody>
                    <a:bodyPr/>
                    <a:lstStyle/>
                    <a:p>
                      <a:pPr indent="0" lvl="0" marL="0" rtl="0" algn="l">
                        <a:spcBef>
                          <a:spcPts val="0"/>
                        </a:spcBef>
                        <a:spcAft>
                          <a:spcPts val="0"/>
                        </a:spcAft>
                        <a:buNone/>
                      </a:pPr>
                      <a:r>
                        <a:rPr lang="zh-TW"/>
                        <a:t>io</a:t>
                      </a:r>
                      <a:endParaRPr sz="1200"/>
                    </a:p>
                  </a:txBody>
                  <a:tcPr marT="91425" marB="91425" marR="91425" marL="91425" anchor="ctr"/>
                </a:tc>
                <a:tc>
                  <a:txBody>
                    <a:bodyPr/>
                    <a:lstStyle/>
                    <a:p>
                      <a:pPr indent="0" lvl="0" marL="0" rtl="0" algn="ctr">
                        <a:spcBef>
                          <a:spcPts val="0"/>
                        </a:spcBef>
                        <a:spcAft>
                          <a:spcPts val="0"/>
                        </a:spcAft>
                        <a:buNone/>
                      </a:pPr>
                      <a:r>
                        <a:rPr lang="zh-TW"/>
                        <a:t>108</a:t>
                      </a:r>
                      <a:endParaRPr/>
                    </a:p>
                  </a:txBody>
                  <a:tcPr marT="91425" marB="91425" marR="91425" marL="91425" anchor="ctr"/>
                </a:tc>
                <a:tc>
                  <a:txBody>
                    <a:bodyPr/>
                    <a:lstStyle/>
                    <a:p>
                      <a:pPr indent="0" lvl="0" marL="0" rtl="0" algn="ctr">
                        <a:spcBef>
                          <a:spcPts val="0"/>
                        </a:spcBef>
                        <a:spcAft>
                          <a:spcPts val="0"/>
                        </a:spcAft>
                        <a:buNone/>
                      </a:pPr>
                      <a:r>
                        <a:rPr lang="zh-TW"/>
                        <a:t>149</a:t>
                      </a:r>
                      <a:endParaRPr/>
                    </a:p>
                  </a:txBody>
                  <a:tcPr marT="91425" marB="91425" marR="91425" marL="91425" anchor="ctr"/>
                </a:tc>
                <a:tc>
                  <a:txBody>
                    <a:bodyPr/>
                    <a:lstStyle/>
                    <a:p>
                      <a:pPr indent="0" lvl="0" marL="0" rtl="0" algn="ctr">
                        <a:spcBef>
                          <a:spcPts val="0"/>
                        </a:spcBef>
                        <a:spcAft>
                          <a:spcPts val="0"/>
                        </a:spcAft>
                        <a:buNone/>
                      </a:pPr>
                      <a:r>
                        <a:rPr lang="zh-TW"/>
                        <a:t>6100</a:t>
                      </a:r>
                      <a:endParaRPr/>
                    </a:p>
                  </a:txBody>
                  <a:tcPr marT="91425" marB="91425" marR="91425" marL="91425" anchor="ctr"/>
                </a:tc>
              </a:tr>
              <a:tr h="431175">
                <a:tc>
                  <a:txBody>
                    <a:bodyPr/>
                    <a:lstStyle/>
                    <a:p>
                      <a:pPr indent="0" lvl="0" marL="0" rtl="0" algn="ctr">
                        <a:spcBef>
                          <a:spcPts val="0"/>
                        </a:spcBef>
                        <a:spcAft>
                          <a:spcPts val="0"/>
                        </a:spcAft>
                        <a:buClr>
                          <a:schemeClr val="dk1"/>
                        </a:buClr>
                        <a:buSzPts val="1100"/>
                        <a:buFont typeface="Arial"/>
                        <a:buNone/>
                      </a:pPr>
                      <a:r>
                        <a:rPr lang="zh-TW">
                          <a:solidFill>
                            <a:schemeClr val="dk1"/>
                          </a:solidFill>
                        </a:rPr>
                        <a:t>楊昕叡</a:t>
                      </a:r>
                      <a:endParaRPr/>
                    </a:p>
                  </a:txBody>
                  <a:tcPr marT="91425" marB="91425" marR="91425" marL="91425"/>
                </a:tc>
                <a:tc>
                  <a:txBody>
                    <a:bodyPr/>
                    <a:lstStyle/>
                    <a:p>
                      <a:pPr indent="0" lvl="0" marL="0" rtl="0" algn="l">
                        <a:spcBef>
                          <a:spcPts val="0"/>
                        </a:spcBef>
                        <a:spcAft>
                          <a:spcPts val="0"/>
                        </a:spcAft>
                        <a:buNone/>
                      </a:pPr>
                      <a:r>
                        <a:rPr lang="zh-TW"/>
                        <a:t>annotation</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99.5</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65</a:t>
                      </a:r>
                      <a:r>
                        <a:rPr lang="zh-TW"/>
                        <a:t>.5</a:t>
                      </a:r>
                      <a:endParaRPr/>
                    </a:p>
                  </a:txBody>
                  <a:tcPr marT="91425" marB="91425" marR="91425" marL="91425" anchor="ctr">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6070</a:t>
                      </a:r>
                      <a:endParaRPr/>
                    </a:p>
                  </a:txBody>
                  <a:tcPr marT="91425" marB="91425" marR="91425" marL="91425" anchor="ctr">
                    <a:lnB cap="flat" cmpd="sng" w="9525">
                      <a:solidFill>
                        <a:srgbClr val="9E9E9E"/>
                      </a:solidFill>
                      <a:prstDash val="solid"/>
                      <a:round/>
                      <a:headEnd len="sm" w="sm" type="none"/>
                      <a:tailEnd len="sm" w="sm" type="none"/>
                    </a:lnB>
                  </a:tcPr>
                </a:tc>
              </a:tr>
              <a:tr h="418125">
                <a:tc>
                  <a:txBody>
                    <a:bodyPr/>
                    <a:lstStyle/>
                    <a:p>
                      <a:pPr indent="0" lvl="0" marL="0" rtl="0" algn="ctr">
                        <a:spcBef>
                          <a:spcPts val="0"/>
                        </a:spcBef>
                        <a:spcAft>
                          <a:spcPts val="0"/>
                        </a:spcAft>
                        <a:buClr>
                          <a:srgbClr val="000000"/>
                        </a:buClr>
                        <a:buSzPts val="1100"/>
                        <a:buFont typeface="Arial"/>
                        <a:buNone/>
                      </a:pPr>
                      <a:r>
                        <a:rPr lang="zh-TW">
                          <a:solidFill>
                            <a:schemeClr val="dk1"/>
                          </a:solidFill>
                        </a:rPr>
                        <a:t>劉玠均</a:t>
                      </a:r>
                      <a:endParaRPr/>
                    </a:p>
                  </a:txBody>
                  <a:tcPr marT="91425" marB="91425" marR="91425" marL="91425">
                    <a:lnR cap="flat" cmpd="sng" w="9525">
                      <a:solidFill>
                        <a:srgbClr val="9E9E9E"/>
                      </a:solidFill>
                      <a:prstDash val="solid"/>
                      <a:round/>
                      <a:headEnd len="sm" w="sm" type="none"/>
                      <a:tailEnd len="sm" w="sm" type="none"/>
                    </a:lnR>
                  </a:tcPr>
                </a:tc>
                <a:tc>
                  <a:txBody>
                    <a:bodyPr/>
                    <a:lstStyle/>
                    <a:p>
                      <a:pPr indent="0" lvl="0" marL="0" rtl="0" algn="l">
                        <a:spcBef>
                          <a:spcPts val="0"/>
                        </a:spcBef>
                        <a:spcAft>
                          <a:spcPts val="0"/>
                        </a:spcAft>
                        <a:buNone/>
                      </a:pPr>
                      <a:r>
                        <a:rPr lang="zh-TW"/>
                        <a:t>convert, type, serializer</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zh-TW"/>
                        <a:t>78</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zh-TW"/>
                        <a:t>76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zh-TW"/>
                        <a:t>6396</a:t>
                      </a:r>
                      <a:endParaRPr/>
                    </a:p>
                  </a:txBody>
                  <a:tcPr marT="91425" marB="91425" marR="91425" marL="91425" anchor="ctr">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chemeClr val="dk2"/>
                      </a:solidFill>
                      <a:prstDash val="solid"/>
                      <a:round/>
                      <a:headEnd len="sm" w="sm" type="none"/>
                      <a:tailEnd len="sm" w="sm" type="none"/>
                    </a:lnB>
                  </a:tcPr>
                </a:tc>
              </a:tr>
              <a:tr h="366050">
                <a:tc>
                  <a:txBody>
                    <a:bodyPr/>
                    <a:lstStyle/>
                    <a:p>
                      <a:pPr indent="0" lvl="0" marL="0" rtl="0" algn="ctr">
                        <a:spcBef>
                          <a:spcPts val="0"/>
                        </a:spcBef>
                        <a:spcAft>
                          <a:spcPts val="0"/>
                        </a:spcAft>
                        <a:buClr>
                          <a:schemeClr val="dk1"/>
                        </a:buClr>
                        <a:buSzPts val="1100"/>
                        <a:buFont typeface="Arial"/>
                        <a:buNone/>
                      </a:pPr>
                      <a:r>
                        <a:rPr lang="zh-TW">
                          <a:solidFill>
                            <a:schemeClr val="dk1"/>
                          </a:solidFill>
                        </a:rPr>
                        <a:t>洪世彬</a:t>
                      </a:r>
                      <a:endParaRPr/>
                    </a:p>
                  </a:txBody>
                  <a:tcPr marT="91425" marB="91425" marR="91425" marL="91425">
                    <a:lnB cap="flat" cmpd="sng" w="9525">
                      <a:solidFill>
                        <a:schemeClr val="dk2"/>
                      </a:solidFill>
                      <a:prstDash val="solid"/>
                      <a:round/>
                      <a:headEnd len="sm" w="sm" type="none"/>
                      <a:tailEnd len="sm" w="sm" type="none"/>
                    </a:lnB>
                  </a:tcPr>
                </a:tc>
                <a:tc>
                  <a:txBody>
                    <a:bodyPr/>
                    <a:lstStyle/>
                    <a:p>
                      <a:pPr indent="0" lvl="0" marL="0" rtl="0" algn="l">
                        <a:spcBef>
                          <a:spcPts val="0"/>
                        </a:spcBef>
                        <a:spcAft>
                          <a:spcPts val="0"/>
                        </a:spcAft>
                        <a:buNone/>
                      </a:pPr>
                      <a:r>
                        <a:rPr lang="zh-TW"/>
                        <a:t>core </a:t>
                      </a:r>
                      <a:r>
                        <a:rPr lang="zh-TW"/>
                        <a:t>separated</a:t>
                      </a:r>
                      <a:r>
                        <a:rPr lang="zh-TW"/>
                        <a:t> java files</a:t>
                      </a:r>
                      <a:endParaRPr/>
                    </a:p>
                  </a:txBody>
                  <a:tcPr marT="91425" marB="91425" marR="91425" marL="91425" anchor="ctr">
                    <a:lnT cap="flat" cmpd="sng" w="9525">
                      <a:solidFill>
                        <a:srgbClr val="9E9E9E"/>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zh-TW"/>
                        <a:t>28</a:t>
                      </a:r>
                      <a:endParaRPr/>
                    </a:p>
                  </a:txBody>
                  <a:tcPr marT="91425" marB="91425" marR="91425" marL="91425"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zh-TW"/>
                        <a:t>26.5</a:t>
                      </a:r>
                      <a:endParaRPr/>
                    </a:p>
                  </a:txBody>
                  <a:tcPr marT="91425" marB="91425" marR="91425" marL="91425"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c>
                  <a:txBody>
                    <a:bodyPr/>
                    <a:lstStyle/>
                    <a:p>
                      <a:pPr indent="0" lvl="0" marL="0" rtl="0" algn="ctr">
                        <a:spcBef>
                          <a:spcPts val="0"/>
                        </a:spcBef>
                        <a:spcAft>
                          <a:spcPts val="0"/>
                        </a:spcAft>
                        <a:buNone/>
                      </a:pPr>
                      <a:r>
                        <a:rPr lang="zh-TW"/>
                        <a:t>6853</a:t>
                      </a:r>
                      <a:endParaRPr/>
                    </a:p>
                  </a:txBody>
                  <a:tcPr marT="91425" marB="91425" marR="91425" marL="91425" anchor="ct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tcPr>
                </a:tc>
              </a:tr>
              <a:tr h="370175">
                <a:tc gridSpan="5">
                  <a:txBody>
                    <a:bodyPr/>
                    <a:lstStyle/>
                    <a:p>
                      <a:pPr indent="0" lvl="0" marL="0" rtl="0" algn="ctr">
                        <a:spcBef>
                          <a:spcPts val="0"/>
                        </a:spcBef>
                        <a:spcAft>
                          <a:spcPts val="0"/>
                        </a:spcAft>
                        <a:buNone/>
                      </a:pPr>
                      <a:r>
                        <a:rPr b="1" lang="zh-TW">
                          <a:solidFill>
                            <a:schemeClr val="dk1"/>
                          </a:solidFill>
                        </a:rPr>
                        <a:t>  </a:t>
                      </a:r>
                      <a:r>
                        <a:rPr b="1" lang="zh-TW">
                          <a:solidFill>
                            <a:schemeClr val="lt1"/>
                          </a:solidFill>
                        </a:rPr>
                        <a:t>spring-core-aot, spring-core-cglib</a:t>
                      </a:r>
                      <a:endParaRPr b="1">
                        <a:solidFill>
                          <a:schemeClr val="lt1"/>
                        </a:solidFill>
                      </a:endParaRPr>
                    </a:p>
                  </a:txBody>
                  <a:tcPr marT="91425" marB="91425" marR="91425" marL="91425" anchor="ctr">
                    <a:lnL cap="flat" cmpd="sng" w="9525">
                      <a:solidFill>
                        <a:schemeClr val="dk2"/>
                      </a:solidFill>
                      <a:prstDash val="solid"/>
                      <a:round/>
                      <a:headEnd len="sm" w="sm" type="none"/>
                      <a:tailEnd len="sm" w="sm" type="none"/>
                    </a:lnL>
                    <a:lnR cap="flat" cmpd="sng" w="9525">
                      <a:solidFill>
                        <a:schemeClr val="dk2"/>
                      </a:solidFill>
                      <a:prstDash val="solid"/>
                      <a:round/>
                      <a:headEnd len="sm" w="sm" type="none"/>
                      <a:tailEnd len="sm" w="sm" type="none"/>
                    </a:lnR>
                    <a:lnT cap="flat" cmpd="sng" w="9525">
                      <a:solidFill>
                        <a:schemeClr val="dk2"/>
                      </a:solidFill>
                      <a:prstDash val="solid"/>
                      <a:round/>
                      <a:headEnd len="sm" w="sm" type="none"/>
                      <a:tailEnd len="sm" w="sm" type="none"/>
                    </a:lnT>
                    <a:lnB cap="flat" cmpd="sng" w="9525">
                      <a:solidFill>
                        <a:schemeClr val="dk2"/>
                      </a:solidFill>
                      <a:prstDash val="solid"/>
                      <a:round/>
                      <a:headEnd len="sm" w="sm" type="none"/>
                      <a:tailEnd len="sm" w="sm" type="none"/>
                    </a:lnB>
                    <a:solidFill>
                      <a:schemeClr val="dk2"/>
                    </a:solidFill>
                  </a:tcPr>
                </a:tc>
                <a:tc hMerge="1"/>
                <a:tc hMerge="1"/>
                <a:tc hMerge="1"/>
                <a:tc hMerge="1"/>
              </a:tr>
              <a:tr h="431175">
                <a:tc>
                  <a:txBody>
                    <a:bodyPr/>
                    <a:lstStyle/>
                    <a:p>
                      <a:pPr indent="0" lvl="0" marL="0" rtl="0" algn="ctr">
                        <a:spcBef>
                          <a:spcPts val="0"/>
                        </a:spcBef>
                        <a:spcAft>
                          <a:spcPts val="0"/>
                        </a:spcAft>
                        <a:buClr>
                          <a:srgbClr val="000000"/>
                        </a:buClr>
                        <a:buSzPts val="1100"/>
                        <a:buFont typeface="Arial"/>
                        <a:buNone/>
                      </a:pPr>
                      <a:r>
                        <a:rPr lang="zh-TW">
                          <a:solidFill>
                            <a:schemeClr val="dk1"/>
                          </a:solidFill>
                        </a:rPr>
                        <a:t>陳君翰</a:t>
                      </a:r>
                      <a:endParaRPr/>
                    </a:p>
                  </a:txBody>
                  <a:tcPr marT="91425" marB="91425" marR="91425" marL="91425">
                    <a:lnT cap="flat" cmpd="sng" w="9525">
                      <a:solidFill>
                        <a:schemeClr val="dk2"/>
                      </a:solidFill>
                      <a:prstDash val="solid"/>
                      <a:round/>
                      <a:headEnd len="sm" w="sm" type="none"/>
                      <a:tailEnd len="sm" w="sm" type="none"/>
                    </a:lnT>
                  </a:tcPr>
                </a:tc>
                <a:tc>
                  <a:txBody>
                    <a:bodyPr/>
                    <a:lstStyle/>
                    <a:p>
                      <a:pPr indent="0" lvl="0" marL="0" rtl="0" algn="l">
                        <a:spcBef>
                          <a:spcPts val="0"/>
                        </a:spcBef>
                        <a:spcAft>
                          <a:spcPts val="0"/>
                        </a:spcAft>
                        <a:buNone/>
                      </a:pPr>
                      <a:r>
                        <a:rPr lang="zh-TW"/>
                        <a:t>spring-core-cglib [sub], spring-core-aot </a:t>
                      </a:r>
                      <a:endParaRPr/>
                    </a:p>
                  </a:txBody>
                  <a:tcPr marT="91425" marB="91425" marR="91425" marL="91425" anchor="ctr">
                    <a:lnT cap="flat" cmpd="sng" w="9525">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zh-TW"/>
                        <a:t>148</a:t>
                      </a:r>
                      <a:endParaRPr/>
                    </a:p>
                  </a:txBody>
                  <a:tcPr marT="91425" marB="91425" marR="91425" marL="91425" anchor="ctr">
                    <a:lnT cap="flat" cmpd="sng" w="9525">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zh-TW"/>
                        <a:t>168.4</a:t>
                      </a:r>
                      <a:endParaRPr/>
                    </a:p>
                  </a:txBody>
                  <a:tcPr marT="91425" marB="91425" marR="91425" marL="91425" anchor="ctr">
                    <a:lnT cap="flat" cmpd="sng" w="9525">
                      <a:solidFill>
                        <a:schemeClr val="dk2"/>
                      </a:solidFill>
                      <a:prstDash val="solid"/>
                      <a:round/>
                      <a:headEnd len="sm" w="sm" type="none"/>
                      <a:tailEnd len="sm" w="sm" type="none"/>
                    </a:lnT>
                  </a:tcPr>
                </a:tc>
                <a:tc>
                  <a:txBody>
                    <a:bodyPr/>
                    <a:lstStyle/>
                    <a:p>
                      <a:pPr indent="0" lvl="0" marL="0" rtl="0" algn="ctr">
                        <a:spcBef>
                          <a:spcPts val="0"/>
                        </a:spcBef>
                        <a:spcAft>
                          <a:spcPts val="0"/>
                        </a:spcAft>
                        <a:buNone/>
                      </a:pPr>
                      <a:r>
                        <a:rPr lang="zh-TW"/>
                        <a:t>6367</a:t>
                      </a:r>
                      <a:endParaRPr/>
                    </a:p>
                  </a:txBody>
                  <a:tcPr marT="91425" marB="91425" marR="91425" marL="91425" anchor="ctr">
                    <a:lnT cap="flat" cmpd="sng" w="9525">
                      <a:solidFill>
                        <a:schemeClr val="dk2"/>
                      </a:solidFill>
                      <a:prstDash val="solid"/>
                      <a:round/>
                      <a:headEnd len="sm" w="sm" type="none"/>
                      <a:tailEnd len="sm" w="sm" type="none"/>
                    </a:lnT>
                  </a:tcPr>
                </a:tc>
              </a:tr>
              <a:tr h="392100">
                <a:tc>
                  <a:txBody>
                    <a:bodyPr/>
                    <a:lstStyle/>
                    <a:p>
                      <a:pPr indent="0" lvl="0" marL="0" rtl="0" algn="ctr">
                        <a:spcBef>
                          <a:spcPts val="0"/>
                        </a:spcBef>
                        <a:spcAft>
                          <a:spcPts val="0"/>
                        </a:spcAft>
                        <a:buClr>
                          <a:srgbClr val="000000"/>
                        </a:buClr>
                        <a:buSzPts val="1100"/>
                        <a:buFont typeface="Arial"/>
                        <a:buNone/>
                      </a:pPr>
                      <a:r>
                        <a:rPr lang="zh-TW">
                          <a:solidFill>
                            <a:srgbClr val="000000"/>
                          </a:solidFill>
                        </a:rPr>
                        <a:t>林俊佑</a:t>
                      </a:r>
                      <a:endParaRPr/>
                    </a:p>
                  </a:txBody>
                  <a:tcPr marT="91425" marB="91425" marR="91425" marL="91425"/>
                </a:tc>
                <a:tc>
                  <a:txBody>
                    <a:bodyPr/>
                    <a:lstStyle/>
                    <a:p>
                      <a:pPr indent="0" lvl="0" marL="0" rtl="0" algn="l">
                        <a:spcBef>
                          <a:spcPts val="0"/>
                        </a:spcBef>
                        <a:spcAft>
                          <a:spcPts val="0"/>
                        </a:spcAft>
                        <a:buNone/>
                      </a:pPr>
                      <a:r>
                        <a:rPr lang="zh-TW"/>
                        <a:t>spring-core-cglib [main]</a:t>
                      </a:r>
                      <a:endParaRPr/>
                    </a:p>
                  </a:txBody>
                  <a:tcPr marT="91425" marB="91425" marR="91425" marL="91425" anchor="ctr"/>
                </a:tc>
                <a:tc>
                  <a:txBody>
                    <a:bodyPr/>
                    <a:lstStyle/>
                    <a:p>
                      <a:pPr indent="0" lvl="0" marL="0" rtl="0" algn="ctr">
                        <a:spcBef>
                          <a:spcPts val="0"/>
                        </a:spcBef>
                        <a:spcAft>
                          <a:spcPts val="0"/>
                        </a:spcAft>
                        <a:buNone/>
                      </a:pPr>
                      <a:r>
                        <a:rPr lang="zh-TW"/>
                        <a:t>26</a:t>
                      </a:r>
                      <a:endParaRPr/>
                    </a:p>
                  </a:txBody>
                  <a:tcPr marT="91425" marB="91425" marR="91425" marL="91425" anchor="ctr"/>
                </a:tc>
                <a:tc>
                  <a:txBody>
                    <a:bodyPr/>
                    <a:lstStyle/>
                    <a:p>
                      <a:pPr indent="0" lvl="0" marL="0" rtl="0" algn="ctr">
                        <a:spcBef>
                          <a:spcPts val="0"/>
                        </a:spcBef>
                        <a:spcAft>
                          <a:spcPts val="0"/>
                        </a:spcAft>
                        <a:buNone/>
                      </a:pPr>
                      <a:r>
                        <a:rPr lang="zh-TW"/>
                        <a:t>36</a:t>
                      </a:r>
                      <a:endParaRPr/>
                    </a:p>
                  </a:txBody>
                  <a:tcPr marT="91425" marB="91425" marR="91425" marL="91425" anchor="ctr"/>
                </a:tc>
                <a:tc>
                  <a:txBody>
                    <a:bodyPr/>
                    <a:lstStyle/>
                    <a:p>
                      <a:pPr indent="0" lvl="0" marL="0" rtl="0" algn="ctr">
                        <a:spcBef>
                          <a:spcPts val="0"/>
                        </a:spcBef>
                        <a:spcAft>
                          <a:spcPts val="0"/>
                        </a:spcAft>
                        <a:buNone/>
                      </a:pPr>
                      <a:r>
                        <a:rPr lang="zh-TW"/>
                        <a:t>7557</a:t>
                      </a:r>
                      <a:endParaRPr/>
                    </a:p>
                  </a:txBody>
                  <a:tcPr marT="91425" marB="91425" marR="91425" marL="91425" anchor="ctr"/>
                </a:tc>
              </a:tr>
            </a:tbl>
          </a:graphicData>
        </a:graphic>
      </p:graphicFrame>
      <p:sp>
        <p:nvSpPr>
          <p:cNvPr id="69" name="Google Shape;69;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70" name="Google Shape;70;p15"/>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40000"/>
              <a:buFont typeface="Arial"/>
              <a:buNone/>
            </a:pPr>
            <a:r>
              <a:rPr lang="zh-TW" sz="2750"/>
              <a:t>Design pattern outline</a:t>
            </a:r>
            <a:endParaRPr/>
          </a:p>
        </p:txBody>
      </p:sp>
      <p:sp>
        <p:nvSpPr>
          <p:cNvPr id="330" name="Google Shape;330;p42"/>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Clr>
                <a:schemeClr val="dk1"/>
              </a:buClr>
              <a:buSzPts val="2100"/>
              <a:buChar char="●"/>
            </a:pPr>
            <a:r>
              <a:rPr lang="zh-TW" sz="2100"/>
              <a:t>Strategy pattern</a:t>
            </a:r>
            <a:endParaRPr sz="2100"/>
          </a:p>
          <a:p>
            <a:pPr indent="-361950" lvl="0" marL="457200" rtl="0" algn="l">
              <a:spcBef>
                <a:spcPts val="0"/>
              </a:spcBef>
              <a:spcAft>
                <a:spcPts val="0"/>
              </a:spcAft>
              <a:buSzPts val="2100"/>
              <a:buChar char="●"/>
            </a:pPr>
            <a:r>
              <a:rPr lang="zh-TW" sz="2100"/>
              <a:t>Iterator pattern</a:t>
            </a:r>
            <a:endParaRPr sz="2100"/>
          </a:p>
          <a:p>
            <a:pPr indent="-361950" lvl="0" marL="457200" rtl="0" algn="l">
              <a:spcBef>
                <a:spcPts val="0"/>
              </a:spcBef>
              <a:spcAft>
                <a:spcPts val="0"/>
              </a:spcAft>
              <a:buSzPts val="2100"/>
              <a:buChar char="●"/>
            </a:pPr>
            <a:r>
              <a:rPr lang="zh-TW" sz="2100"/>
              <a:t>Template method pattern</a:t>
            </a:r>
            <a:endParaRPr sz="2100"/>
          </a:p>
          <a:p>
            <a:pPr indent="-361950" lvl="0" marL="457200" rtl="0" algn="l">
              <a:spcBef>
                <a:spcPts val="0"/>
              </a:spcBef>
              <a:spcAft>
                <a:spcPts val="0"/>
              </a:spcAft>
              <a:buSzPts val="2100"/>
              <a:buChar char="●"/>
            </a:pPr>
            <a:r>
              <a:rPr lang="zh-TW" sz="2100"/>
              <a:t>Singleton pattern</a:t>
            </a:r>
            <a:endParaRPr sz="2100"/>
          </a:p>
          <a:p>
            <a:pPr indent="-361950" lvl="0" marL="457200" rtl="0" algn="l">
              <a:spcBef>
                <a:spcPts val="0"/>
              </a:spcBef>
              <a:spcAft>
                <a:spcPts val="0"/>
              </a:spcAft>
              <a:buSzPts val="2100"/>
              <a:buChar char="●"/>
            </a:pPr>
            <a:r>
              <a:rPr lang="zh-TW" sz="2100"/>
              <a:t>Null object pattern</a:t>
            </a:r>
            <a:endParaRPr sz="2100"/>
          </a:p>
          <a:p>
            <a:pPr indent="-361950" lvl="0" marL="457200" rtl="0" algn="l">
              <a:spcBef>
                <a:spcPts val="0"/>
              </a:spcBef>
              <a:spcAft>
                <a:spcPts val="0"/>
              </a:spcAft>
              <a:buSzPts val="2100"/>
              <a:buChar char="●"/>
            </a:pPr>
            <a:r>
              <a:rPr lang="zh-TW" sz="2100"/>
              <a:t>Proxy pattern</a:t>
            </a:r>
            <a:endParaRPr sz="2100"/>
          </a:p>
        </p:txBody>
      </p:sp>
      <p:sp>
        <p:nvSpPr>
          <p:cNvPr id="331" name="Google Shape;331;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32" name="Google Shape;332;p42"/>
          <p:cNvSpPr txBox="1"/>
          <p:nvPr>
            <p:ph idx="2" type="subTitle"/>
          </p:nvPr>
        </p:nvSpPr>
        <p:spPr>
          <a:xfrm>
            <a:off x="7643100"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3"/>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Strategy pattern - RepeatableContainers</a:t>
            </a:r>
            <a:endParaRPr sz="3466"/>
          </a:p>
        </p:txBody>
      </p:sp>
      <p:sp>
        <p:nvSpPr>
          <p:cNvPr id="338" name="Google Shape;338;p43"/>
          <p:cNvSpPr txBox="1"/>
          <p:nvPr>
            <p:ph idx="1" type="body"/>
          </p:nvPr>
        </p:nvSpPr>
        <p:spPr>
          <a:xfrm>
            <a:off x="311700" y="7168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Clients can use standardRepeatables() or of() or none() to get suitable RepeatableContainers. Then clients can use polymorphism to call findRepeatableAnnotations(), which has different strategies to find all repeated annotations from an annotation.</a:t>
            </a:r>
            <a:endParaRPr sz="2100"/>
          </a:p>
        </p:txBody>
      </p:sp>
      <p:sp>
        <p:nvSpPr>
          <p:cNvPr id="339" name="Google Shape;339;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40" name="Google Shape;340;p43"/>
          <p:cNvSpPr txBox="1"/>
          <p:nvPr>
            <p:ph idx="2" type="subTitle"/>
          </p:nvPr>
        </p:nvSpPr>
        <p:spPr>
          <a:xfrm>
            <a:off x="7643100"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pic>
        <p:nvPicPr>
          <p:cNvPr id="341" name="Google Shape;341;p43"/>
          <p:cNvPicPr preferRelativeResize="0"/>
          <p:nvPr/>
        </p:nvPicPr>
        <p:blipFill>
          <a:blip r:embed="rId3">
            <a:alphaModFix/>
          </a:blip>
          <a:stretch>
            <a:fillRect/>
          </a:stretch>
        </p:blipFill>
        <p:spPr>
          <a:xfrm>
            <a:off x="0" y="2692500"/>
            <a:ext cx="4452850" cy="572700"/>
          </a:xfrm>
          <a:prstGeom prst="rect">
            <a:avLst/>
          </a:prstGeom>
          <a:noFill/>
          <a:ln>
            <a:noFill/>
          </a:ln>
        </p:spPr>
      </p:pic>
      <p:pic>
        <p:nvPicPr>
          <p:cNvPr id="342" name="Google Shape;342;p43"/>
          <p:cNvPicPr preferRelativeResize="0"/>
          <p:nvPr/>
        </p:nvPicPr>
        <p:blipFill>
          <a:blip r:embed="rId4">
            <a:alphaModFix/>
          </a:blip>
          <a:stretch>
            <a:fillRect/>
          </a:stretch>
        </p:blipFill>
        <p:spPr>
          <a:xfrm>
            <a:off x="-32800" y="3414812"/>
            <a:ext cx="4518457" cy="572700"/>
          </a:xfrm>
          <a:prstGeom prst="rect">
            <a:avLst/>
          </a:prstGeom>
          <a:noFill/>
          <a:ln>
            <a:noFill/>
          </a:ln>
        </p:spPr>
      </p:pic>
      <p:pic>
        <p:nvPicPr>
          <p:cNvPr id="343" name="Google Shape;343;p43"/>
          <p:cNvPicPr preferRelativeResize="0"/>
          <p:nvPr/>
        </p:nvPicPr>
        <p:blipFill>
          <a:blip r:embed="rId5">
            <a:alphaModFix/>
          </a:blip>
          <a:stretch>
            <a:fillRect/>
          </a:stretch>
        </p:blipFill>
        <p:spPr>
          <a:xfrm>
            <a:off x="231563" y="4137100"/>
            <a:ext cx="4055325" cy="700525"/>
          </a:xfrm>
          <a:prstGeom prst="rect">
            <a:avLst/>
          </a:prstGeom>
          <a:noFill/>
          <a:ln>
            <a:noFill/>
          </a:ln>
        </p:spPr>
      </p:pic>
      <p:pic>
        <p:nvPicPr>
          <p:cNvPr id="344" name="Google Shape;344;p43"/>
          <p:cNvPicPr preferRelativeResize="0"/>
          <p:nvPr/>
        </p:nvPicPr>
        <p:blipFill>
          <a:blip r:embed="rId6">
            <a:alphaModFix/>
          </a:blip>
          <a:stretch>
            <a:fillRect/>
          </a:stretch>
        </p:blipFill>
        <p:spPr>
          <a:xfrm>
            <a:off x="4452850" y="2909811"/>
            <a:ext cx="4658349" cy="1753426"/>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 name="Shape 348"/>
        <p:cNvGrpSpPr/>
        <p:nvPr/>
      </p:nvGrpSpPr>
      <p:grpSpPr>
        <a:xfrm>
          <a:off x="0" y="0"/>
          <a:ext cx="0" cy="0"/>
          <a:chOff x="0" y="0"/>
          <a:chExt cx="0" cy="0"/>
        </a:xfrm>
      </p:grpSpPr>
      <p:sp>
        <p:nvSpPr>
          <p:cNvPr id="349" name="Google Shape;349;p44"/>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Strategy pattern - RepeatableContainers</a:t>
            </a:r>
            <a:endParaRPr sz="3466"/>
          </a:p>
        </p:txBody>
      </p:sp>
      <p:sp>
        <p:nvSpPr>
          <p:cNvPr id="350" name="Google Shape;350;p44"/>
          <p:cNvSpPr txBox="1"/>
          <p:nvPr>
            <p:ph idx="1" type="body"/>
          </p:nvPr>
        </p:nvSpPr>
        <p:spPr>
          <a:xfrm>
            <a:off x="311700" y="716875"/>
            <a:ext cx="8520600" cy="3929700"/>
          </a:xfrm>
          <a:prstGeom prst="rect">
            <a:avLst/>
          </a:prstGeom>
        </p:spPr>
        <p:txBody>
          <a:bodyPr anchorCtr="0" anchor="t" bIns="91425" lIns="91425" spcFirstLastPara="1" rIns="91425" wrap="square" tIns="91425">
            <a:normAutofit lnSpcReduction="10000"/>
          </a:bodyPr>
          <a:lstStyle/>
          <a:p>
            <a:pPr indent="-361950" lvl="0" marL="457200" rtl="0" algn="l">
              <a:spcBef>
                <a:spcPts val="0"/>
              </a:spcBef>
              <a:spcAft>
                <a:spcPts val="0"/>
              </a:spcAft>
              <a:buSzPts val="2100"/>
              <a:buChar char="●"/>
            </a:pPr>
            <a:r>
              <a:rPr lang="zh-TW" sz="2100"/>
              <a:t>StandardRepeatableContainers: find through java @Repeatable</a:t>
            </a:r>
            <a:endParaRPr sz="2100"/>
          </a:p>
          <a:p>
            <a:pPr indent="0" lvl="0" marL="457200" rtl="0" algn="l">
              <a:spcBef>
                <a:spcPts val="1200"/>
              </a:spcBef>
              <a:spcAft>
                <a:spcPts val="0"/>
              </a:spcAft>
              <a:buNone/>
            </a:pPr>
            <a:r>
              <a:t/>
            </a:r>
            <a:endParaRPr sz="2100"/>
          </a:p>
          <a:p>
            <a:pPr indent="0" lvl="0" marL="457200" rtl="0" algn="l">
              <a:spcBef>
                <a:spcPts val="1200"/>
              </a:spcBef>
              <a:spcAft>
                <a:spcPts val="0"/>
              </a:spcAft>
              <a:buNone/>
            </a:pPr>
            <a:r>
              <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zh-TW" sz="2100"/>
              <a:t>ExplicitRepeatableContainer: user-defined</a:t>
            </a:r>
            <a:endParaRPr sz="2100"/>
          </a:p>
          <a:p>
            <a:pPr indent="0" lvl="0" marL="457200" rtl="0" algn="l">
              <a:spcBef>
                <a:spcPts val="1200"/>
              </a:spcBef>
              <a:spcAft>
                <a:spcPts val="0"/>
              </a:spcAft>
              <a:buNone/>
            </a:pPr>
            <a:r>
              <a:t/>
            </a:r>
            <a:endParaRPr sz="2100"/>
          </a:p>
          <a:p>
            <a:pPr indent="0" lvl="0" marL="0" rtl="0" algn="l">
              <a:spcBef>
                <a:spcPts val="1200"/>
              </a:spcBef>
              <a:spcAft>
                <a:spcPts val="0"/>
              </a:spcAft>
              <a:buNone/>
            </a:pPr>
            <a:r>
              <a:rPr lang="zh-TW" sz="2100"/>
              <a:t> </a:t>
            </a:r>
            <a:endParaRPr sz="2100"/>
          </a:p>
          <a:p>
            <a:pPr indent="0" lvl="0" marL="0" rtl="0" algn="l">
              <a:spcBef>
                <a:spcPts val="1200"/>
              </a:spcBef>
              <a:spcAft>
                <a:spcPts val="1200"/>
              </a:spcAft>
              <a:buNone/>
            </a:pPr>
            <a:r>
              <a:t/>
            </a:r>
            <a:endParaRPr sz="2100"/>
          </a:p>
        </p:txBody>
      </p:sp>
      <p:sp>
        <p:nvSpPr>
          <p:cNvPr id="351" name="Google Shape;351;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52" name="Google Shape;352;p44"/>
          <p:cNvSpPr txBox="1"/>
          <p:nvPr>
            <p:ph idx="2" type="subTitle"/>
          </p:nvPr>
        </p:nvSpPr>
        <p:spPr>
          <a:xfrm>
            <a:off x="7643100"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pic>
        <p:nvPicPr>
          <p:cNvPr id="353" name="Google Shape;353;p44"/>
          <p:cNvPicPr preferRelativeResize="0"/>
          <p:nvPr/>
        </p:nvPicPr>
        <p:blipFill>
          <a:blip r:embed="rId3">
            <a:alphaModFix/>
          </a:blip>
          <a:stretch>
            <a:fillRect/>
          </a:stretch>
        </p:blipFill>
        <p:spPr>
          <a:xfrm>
            <a:off x="1452500" y="1213502"/>
            <a:ext cx="5997501" cy="1523175"/>
          </a:xfrm>
          <a:prstGeom prst="rect">
            <a:avLst/>
          </a:prstGeom>
          <a:noFill/>
          <a:ln>
            <a:noFill/>
          </a:ln>
        </p:spPr>
      </p:pic>
      <p:pic>
        <p:nvPicPr>
          <p:cNvPr id="354" name="Google Shape;354;p44"/>
          <p:cNvPicPr preferRelativeResize="0"/>
          <p:nvPr/>
        </p:nvPicPr>
        <p:blipFill>
          <a:blip r:embed="rId4">
            <a:alphaModFix/>
          </a:blip>
          <a:stretch>
            <a:fillRect/>
          </a:stretch>
        </p:blipFill>
        <p:spPr>
          <a:xfrm>
            <a:off x="1027900" y="3373273"/>
            <a:ext cx="7088199" cy="14116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45"/>
          <p:cNvSpPr txBox="1"/>
          <p:nvPr>
            <p:ph type="title"/>
          </p:nvPr>
        </p:nvSpPr>
        <p:spPr>
          <a:xfrm>
            <a:off x="311700" y="1275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Strategy pattern - RepeatableContainers</a:t>
            </a:r>
            <a:endParaRPr sz="3466"/>
          </a:p>
        </p:txBody>
      </p:sp>
      <p:sp>
        <p:nvSpPr>
          <p:cNvPr id="360" name="Google Shape;360;p45"/>
          <p:cNvSpPr txBox="1"/>
          <p:nvPr>
            <p:ph idx="1" type="body"/>
          </p:nvPr>
        </p:nvSpPr>
        <p:spPr>
          <a:xfrm>
            <a:off x="311700" y="716875"/>
            <a:ext cx="88323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NoRepeatableContainers: null, it is a Repeatable container wit null parent, which will cause findRepeatableAnnotations() to return null.</a:t>
            </a:r>
            <a:endParaRPr sz="2100"/>
          </a:p>
          <a:p>
            <a:pPr indent="-361950" lvl="0" marL="457200" rtl="0" algn="l">
              <a:spcBef>
                <a:spcPts val="0"/>
              </a:spcBef>
              <a:spcAft>
                <a:spcPts val="0"/>
              </a:spcAft>
              <a:buSzPts val="2100"/>
              <a:buChar char="●"/>
            </a:pPr>
            <a:r>
              <a:rPr lang="zh-TW" sz="2100"/>
              <a:t>its constructor:</a:t>
            </a:r>
            <a:endParaRPr sz="2100"/>
          </a:p>
          <a:p>
            <a:pPr indent="0" lvl="0" marL="0" rtl="0" algn="l">
              <a:spcBef>
                <a:spcPts val="1200"/>
              </a:spcBef>
              <a:spcAft>
                <a:spcPts val="0"/>
              </a:spcAft>
              <a:buNone/>
            </a:pPr>
            <a:r>
              <a:t/>
            </a:r>
            <a:endParaRPr sz="2100"/>
          </a:p>
          <a:p>
            <a:pPr indent="-361950" lvl="0" marL="457200" rtl="0" algn="l">
              <a:spcBef>
                <a:spcPts val="1200"/>
              </a:spcBef>
              <a:spcAft>
                <a:spcPts val="0"/>
              </a:spcAft>
              <a:buSzPts val="2100"/>
              <a:buChar char="●"/>
            </a:pPr>
            <a:r>
              <a:rPr lang="zh-TW" sz="2100"/>
              <a:t>RepeatableContainers’s constructor: </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zh-TW" sz="2100"/>
              <a:t>RepeatableContainers’s findRepeatableAnnotations(): </a:t>
            </a:r>
            <a:endParaRPr sz="2100"/>
          </a:p>
        </p:txBody>
      </p:sp>
      <p:sp>
        <p:nvSpPr>
          <p:cNvPr id="361" name="Google Shape;361;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362" name="Google Shape;362;p45"/>
          <p:cNvSpPr txBox="1"/>
          <p:nvPr>
            <p:ph idx="2" type="subTitle"/>
          </p:nvPr>
        </p:nvSpPr>
        <p:spPr>
          <a:xfrm>
            <a:off x="7643100"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pic>
        <p:nvPicPr>
          <p:cNvPr id="363" name="Google Shape;363;p45"/>
          <p:cNvPicPr preferRelativeResize="0"/>
          <p:nvPr/>
        </p:nvPicPr>
        <p:blipFill>
          <a:blip r:embed="rId3">
            <a:alphaModFix/>
          </a:blip>
          <a:stretch>
            <a:fillRect/>
          </a:stretch>
        </p:blipFill>
        <p:spPr>
          <a:xfrm>
            <a:off x="2963625" y="1565850"/>
            <a:ext cx="2273250" cy="671975"/>
          </a:xfrm>
          <a:prstGeom prst="rect">
            <a:avLst/>
          </a:prstGeom>
          <a:noFill/>
          <a:ln>
            <a:noFill/>
          </a:ln>
        </p:spPr>
      </p:pic>
      <p:pic>
        <p:nvPicPr>
          <p:cNvPr id="364" name="Google Shape;364;p45"/>
          <p:cNvPicPr preferRelativeResize="0"/>
          <p:nvPr/>
        </p:nvPicPr>
        <p:blipFill>
          <a:blip r:embed="rId4">
            <a:alphaModFix/>
          </a:blip>
          <a:stretch>
            <a:fillRect/>
          </a:stretch>
        </p:blipFill>
        <p:spPr>
          <a:xfrm>
            <a:off x="1579600" y="2886175"/>
            <a:ext cx="5984800" cy="745400"/>
          </a:xfrm>
          <a:prstGeom prst="rect">
            <a:avLst/>
          </a:prstGeom>
          <a:noFill/>
          <a:ln>
            <a:noFill/>
          </a:ln>
        </p:spPr>
      </p:pic>
      <p:pic>
        <p:nvPicPr>
          <p:cNvPr id="365" name="Google Shape;365;p45"/>
          <p:cNvPicPr preferRelativeResize="0"/>
          <p:nvPr/>
        </p:nvPicPr>
        <p:blipFill>
          <a:blip r:embed="rId5">
            <a:alphaModFix/>
          </a:blip>
          <a:stretch>
            <a:fillRect/>
          </a:stretch>
        </p:blipFill>
        <p:spPr>
          <a:xfrm>
            <a:off x="2121100" y="3966275"/>
            <a:ext cx="3958301" cy="11772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4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Iterator pattern - Spliterator</a:t>
            </a:r>
            <a:endParaRPr sz="3466"/>
          </a:p>
        </p:txBody>
      </p:sp>
      <p:sp>
        <p:nvSpPr>
          <p:cNvPr id="371" name="Google Shape;371;p46"/>
          <p:cNvSpPr txBox="1"/>
          <p:nvPr>
            <p:ph idx="1" type="body"/>
          </p:nvPr>
        </p:nvSpPr>
        <p:spPr>
          <a:xfrm>
            <a:off x="0" y="1127125"/>
            <a:ext cx="36132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tryAdvance() iterates Aggregates or a </a:t>
            </a:r>
            <a:r>
              <a:rPr lang="zh-TW" sz="2100"/>
              <a:t>collection</a:t>
            </a:r>
            <a:r>
              <a:rPr lang="zh-TW" sz="2100"/>
              <a:t> of MergedAnnotation.</a:t>
            </a:r>
            <a:endParaRPr sz="2100"/>
          </a:p>
          <a:p>
            <a:pPr indent="-361950" lvl="0" marL="457200" rtl="0" algn="l">
              <a:spcBef>
                <a:spcPts val="0"/>
              </a:spcBef>
              <a:spcAft>
                <a:spcPts val="0"/>
              </a:spcAft>
              <a:buSzPts val="2100"/>
              <a:buChar char="●"/>
            </a:pPr>
            <a:r>
              <a:rPr lang="zh-TW" sz="2100">
                <a:highlight>
                  <a:srgbClr val="FFFFFF"/>
                </a:highlight>
              </a:rPr>
              <a:t>Aggregate = List&lt;Annotation&gt;, each aggregate has source aggregate, so it forms a tree structure.</a:t>
            </a:r>
            <a:endParaRPr sz="2100"/>
          </a:p>
        </p:txBody>
      </p:sp>
      <p:sp>
        <p:nvSpPr>
          <p:cNvPr id="372" name="Google Shape;372;p4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73" name="Google Shape;373;p46"/>
          <p:cNvPicPr preferRelativeResize="0"/>
          <p:nvPr/>
        </p:nvPicPr>
        <p:blipFill>
          <a:blip r:embed="rId3">
            <a:alphaModFix/>
          </a:blip>
          <a:stretch>
            <a:fillRect/>
          </a:stretch>
        </p:blipFill>
        <p:spPr>
          <a:xfrm>
            <a:off x="4254425" y="482756"/>
            <a:ext cx="4889574" cy="2977895"/>
          </a:xfrm>
          <a:prstGeom prst="rect">
            <a:avLst/>
          </a:prstGeom>
          <a:noFill/>
          <a:ln>
            <a:noFill/>
          </a:ln>
        </p:spPr>
      </p:pic>
      <p:sp>
        <p:nvSpPr>
          <p:cNvPr id="374" name="Google Shape;374;p46"/>
          <p:cNvSpPr txBox="1"/>
          <p:nvPr>
            <p:ph idx="1" type="body"/>
          </p:nvPr>
        </p:nvSpPr>
        <p:spPr>
          <a:xfrm>
            <a:off x="3745800" y="3452275"/>
            <a:ext cx="5203500" cy="1691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highlight>
                  <a:srgbClr val="FFFFFF"/>
                </a:highlight>
              </a:rPr>
              <a:t>Annotations in a collection may not have relations between each other.</a:t>
            </a:r>
            <a:endParaRPr sz="2100">
              <a:highlight>
                <a:srgbClr val="FFFFFF"/>
              </a:highlight>
            </a:endParaRPr>
          </a:p>
          <a:p>
            <a:pPr indent="-361950" lvl="0" marL="457200" rtl="0" algn="l">
              <a:spcBef>
                <a:spcPts val="0"/>
              </a:spcBef>
              <a:spcAft>
                <a:spcPts val="0"/>
              </a:spcAft>
              <a:buSzPts val="2100"/>
              <a:buChar char="●"/>
            </a:pPr>
            <a:r>
              <a:rPr lang="zh-TW" sz="2100">
                <a:highlight>
                  <a:srgbClr val="FFFFFF"/>
                </a:highlight>
              </a:rPr>
              <a:t>The annotation with lowest distance from root is traversed first.</a:t>
            </a:r>
            <a:endParaRPr sz="2100"/>
          </a:p>
        </p:txBody>
      </p:sp>
      <p:sp>
        <p:nvSpPr>
          <p:cNvPr id="375" name="Google Shape;375;p46"/>
          <p:cNvSpPr txBox="1"/>
          <p:nvPr>
            <p:ph idx="2" type="subTitle"/>
          </p:nvPr>
        </p:nvSpPr>
        <p:spPr>
          <a:xfrm>
            <a:off x="7643125"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4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AnnotationsSpliterator.tryAdvance()</a:t>
            </a:r>
            <a:endParaRPr/>
          </a:p>
        </p:txBody>
      </p:sp>
      <p:sp>
        <p:nvSpPr>
          <p:cNvPr id="381" name="Google Shape;381;p4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382" name="Google Shape;382;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83" name="Google Shape;383;p47"/>
          <p:cNvPicPr preferRelativeResize="0"/>
          <p:nvPr/>
        </p:nvPicPr>
        <p:blipFill>
          <a:blip r:embed="rId3">
            <a:alphaModFix/>
          </a:blip>
          <a:stretch>
            <a:fillRect/>
          </a:stretch>
        </p:blipFill>
        <p:spPr>
          <a:xfrm>
            <a:off x="1405637" y="1017725"/>
            <a:ext cx="6332715" cy="4125775"/>
          </a:xfrm>
          <a:prstGeom prst="rect">
            <a:avLst/>
          </a:prstGeom>
          <a:noFill/>
          <a:ln>
            <a:noFill/>
          </a:ln>
        </p:spPr>
      </p:pic>
      <p:sp>
        <p:nvSpPr>
          <p:cNvPr id="384" name="Google Shape;384;p47"/>
          <p:cNvSpPr txBox="1"/>
          <p:nvPr>
            <p:ph idx="2" type="subTitle"/>
          </p:nvPr>
        </p:nvSpPr>
        <p:spPr>
          <a:xfrm>
            <a:off x="7643100" y="72950"/>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48"/>
          <p:cNvSpPr txBox="1"/>
          <p:nvPr>
            <p:ph type="title"/>
          </p:nvPr>
        </p:nvSpPr>
        <p:spPr>
          <a:xfrm>
            <a:off x="0" y="2147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Template method pattern - AbstractMergedAnnotation</a:t>
            </a:r>
            <a:endParaRPr sz="3466"/>
          </a:p>
        </p:txBody>
      </p:sp>
      <p:sp>
        <p:nvSpPr>
          <p:cNvPr id="390" name="Google Shape;390;p48"/>
          <p:cNvSpPr txBox="1"/>
          <p:nvPr>
            <p:ph idx="1" type="body"/>
          </p:nvPr>
        </p:nvSpPr>
        <p:spPr>
          <a:xfrm>
            <a:off x="-130475" y="1152475"/>
            <a:ext cx="39117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synthesize() check !isPresent() and create synthesized annotation if needed.</a:t>
            </a:r>
            <a:endParaRPr sz="2100"/>
          </a:p>
        </p:txBody>
      </p:sp>
      <p:sp>
        <p:nvSpPr>
          <p:cNvPr id="391" name="Google Shape;391;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392" name="Google Shape;392;p48"/>
          <p:cNvPicPr preferRelativeResize="0"/>
          <p:nvPr/>
        </p:nvPicPr>
        <p:blipFill>
          <a:blip r:embed="rId3">
            <a:alphaModFix/>
          </a:blip>
          <a:stretch>
            <a:fillRect/>
          </a:stretch>
        </p:blipFill>
        <p:spPr>
          <a:xfrm>
            <a:off x="3956383" y="619650"/>
            <a:ext cx="5187617" cy="1681200"/>
          </a:xfrm>
          <a:prstGeom prst="rect">
            <a:avLst/>
          </a:prstGeom>
          <a:noFill/>
          <a:ln>
            <a:noFill/>
          </a:ln>
        </p:spPr>
      </p:pic>
      <p:pic>
        <p:nvPicPr>
          <p:cNvPr id="393" name="Google Shape;393;p48"/>
          <p:cNvPicPr preferRelativeResize="0"/>
          <p:nvPr/>
        </p:nvPicPr>
        <p:blipFill>
          <a:blip r:embed="rId4">
            <a:alphaModFix/>
          </a:blip>
          <a:stretch>
            <a:fillRect/>
          </a:stretch>
        </p:blipFill>
        <p:spPr>
          <a:xfrm>
            <a:off x="5492050" y="2351450"/>
            <a:ext cx="3214225" cy="2705375"/>
          </a:xfrm>
          <a:prstGeom prst="rect">
            <a:avLst/>
          </a:prstGeom>
          <a:noFill/>
          <a:ln>
            <a:noFill/>
          </a:ln>
        </p:spPr>
      </p:pic>
      <p:pic>
        <p:nvPicPr>
          <p:cNvPr id="394" name="Google Shape;394;p48"/>
          <p:cNvPicPr preferRelativeResize="0"/>
          <p:nvPr/>
        </p:nvPicPr>
        <p:blipFill>
          <a:blip r:embed="rId5">
            <a:alphaModFix/>
          </a:blip>
          <a:stretch>
            <a:fillRect/>
          </a:stretch>
        </p:blipFill>
        <p:spPr>
          <a:xfrm>
            <a:off x="0" y="3625084"/>
            <a:ext cx="5451124" cy="1431742"/>
          </a:xfrm>
          <a:prstGeom prst="rect">
            <a:avLst/>
          </a:prstGeom>
          <a:noFill/>
          <a:ln>
            <a:noFill/>
          </a:ln>
        </p:spPr>
      </p:pic>
      <p:sp>
        <p:nvSpPr>
          <p:cNvPr id="395" name="Google Shape;395;p48"/>
          <p:cNvSpPr txBox="1"/>
          <p:nvPr>
            <p:ph idx="2" type="subTitle"/>
          </p:nvPr>
        </p:nvSpPr>
        <p:spPr>
          <a:xfrm>
            <a:off x="7643100"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49"/>
          <p:cNvSpPr txBox="1"/>
          <p:nvPr>
            <p:ph type="title"/>
          </p:nvPr>
        </p:nvSpPr>
        <p:spPr>
          <a:xfrm>
            <a:off x="311700" y="139200"/>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Factory</a:t>
            </a:r>
            <a:r>
              <a:rPr lang="zh-TW" sz="2766"/>
              <a:t> method pattern - </a:t>
            </a:r>
            <a:r>
              <a:rPr lang="zh-TW" sz="2766"/>
              <a:t>createSynthesizedAnnotation()</a:t>
            </a:r>
            <a:r>
              <a:rPr lang="zh-TW" sz="3433"/>
              <a:t> </a:t>
            </a:r>
            <a:endParaRPr sz="4133"/>
          </a:p>
        </p:txBody>
      </p:sp>
      <p:sp>
        <p:nvSpPr>
          <p:cNvPr id="401" name="Google Shape;401;p49"/>
          <p:cNvSpPr txBox="1"/>
          <p:nvPr>
            <p:ph idx="1" type="body"/>
          </p:nvPr>
        </p:nvSpPr>
        <p:spPr>
          <a:xfrm>
            <a:off x="102325" y="649475"/>
            <a:ext cx="9024300" cy="44073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createSynthesizedAnnotation() is abstract in AbstractMergedAnnotation and TypeMappedAnnotation implements it, so it is a non-static factory, &lt;A extends Annotation&gt;</a:t>
            </a:r>
            <a:endParaRPr sz="2100"/>
          </a:p>
          <a:p>
            <a:pPr indent="0" lvl="0" marL="0" rtl="0" algn="l">
              <a:spcBef>
                <a:spcPts val="1200"/>
              </a:spcBef>
              <a:spcAft>
                <a:spcPts val="0"/>
              </a:spcAft>
              <a:buNone/>
            </a:pPr>
            <a:r>
              <a:t/>
            </a:r>
            <a:endParaRPr sz="2100"/>
          </a:p>
          <a:p>
            <a:pPr indent="0" lvl="0" marL="0" rtl="0" algn="l">
              <a:spcBef>
                <a:spcPts val="1200"/>
              </a:spcBef>
              <a:spcAft>
                <a:spcPts val="0"/>
              </a:spcAft>
              <a:buNone/>
            </a:pPr>
            <a:r>
              <a:t/>
            </a:r>
            <a:endParaRPr sz="2100"/>
          </a:p>
          <a:p>
            <a:pPr indent="0" lvl="0" marL="457200" rtl="0" algn="l">
              <a:spcBef>
                <a:spcPts val="1200"/>
              </a:spcBef>
              <a:spcAft>
                <a:spcPts val="0"/>
              </a:spcAft>
              <a:buNone/>
            </a:pPr>
            <a:r>
              <a:t/>
            </a:r>
            <a:endParaRPr sz="2100"/>
          </a:p>
          <a:p>
            <a:pPr indent="0" lvl="0" marL="457200" rtl="0" algn="l">
              <a:spcBef>
                <a:spcPts val="1200"/>
              </a:spcBef>
              <a:spcAft>
                <a:spcPts val="0"/>
              </a:spcAft>
              <a:buNone/>
            </a:pPr>
            <a:r>
              <a:t/>
            </a:r>
            <a:endParaRPr sz="2100"/>
          </a:p>
          <a:p>
            <a:pPr indent="-361950" lvl="0" marL="457200" rtl="0" algn="l">
              <a:spcBef>
                <a:spcPts val="1200"/>
              </a:spcBef>
              <a:spcAft>
                <a:spcPts val="0"/>
              </a:spcAft>
              <a:buSzPts val="2100"/>
              <a:buChar char="●"/>
            </a:pPr>
            <a:r>
              <a:rPr lang="zh-TW" sz="2100"/>
              <a:t>The implementation in MissingMergedAnnotation throws exception, so this is not a factory here.</a:t>
            </a:r>
            <a:endParaRPr sz="2100"/>
          </a:p>
        </p:txBody>
      </p:sp>
      <p:sp>
        <p:nvSpPr>
          <p:cNvPr id="402" name="Google Shape;402;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03" name="Google Shape;403;p49"/>
          <p:cNvSpPr txBox="1"/>
          <p:nvPr>
            <p:ph idx="2" type="subTitle"/>
          </p:nvPr>
        </p:nvSpPr>
        <p:spPr>
          <a:xfrm>
            <a:off x="7625650" y="58050"/>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pic>
        <p:nvPicPr>
          <p:cNvPr id="404" name="Google Shape;404;p49"/>
          <p:cNvPicPr preferRelativeResize="0"/>
          <p:nvPr/>
        </p:nvPicPr>
        <p:blipFill>
          <a:blip r:embed="rId3">
            <a:alphaModFix/>
          </a:blip>
          <a:stretch>
            <a:fillRect/>
          </a:stretch>
        </p:blipFill>
        <p:spPr>
          <a:xfrm>
            <a:off x="6451325" y="1771637"/>
            <a:ext cx="2569825" cy="2162975"/>
          </a:xfrm>
          <a:prstGeom prst="rect">
            <a:avLst/>
          </a:prstGeom>
          <a:noFill/>
          <a:ln>
            <a:noFill/>
          </a:ln>
        </p:spPr>
      </p:pic>
      <p:pic>
        <p:nvPicPr>
          <p:cNvPr id="405" name="Google Shape;405;p49"/>
          <p:cNvPicPr preferRelativeResize="0"/>
          <p:nvPr/>
        </p:nvPicPr>
        <p:blipFill>
          <a:blip r:embed="rId4">
            <a:alphaModFix/>
          </a:blip>
          <a:stretch>
            <a:fillRect/>
          </a:stretch>
        </p:blipFill>
        <p:spPr>
          <a:xfrm>
            <a:off x="1112037" y="1832925"/>
            <a:ext cx="5069750" cy="321775"/>
          </a:xfrm>
          <a:prstGeom prst="rect">
            <a:avLst/>
          </a:prstGeom>
          <a:noFill/>
          <a:ln>
            <a:noFill/>
          </a:ln>
        </p:spPr>
      </p:pic>
      <p:pic>
        <p:nvPicPr>
          <p:cNvPr id="406" name="Google Shape;406;p49"/>
          <p:cNvPicPr preferRelativeResize="0"/>
          <p:nvPr/>
        </p:nvPicPr>
        <p:blipFill>
          <a:blip r:embed="rId5">
            <a:alphaModFix/>
          </a:blip>
          <a:stretch>
            <a:fillRect/>
          </a:stretch>
        </p:blipFill>
        <p:spPr>
          <a:xfrm>
            <a:off x="957225" y="2404925"/>
            <a:ext cx="5379383" cy="1525125"/>
          </a:xfrm>
          <a:prstGeom prst="rect">
            <a:avLst/>
          </a:prstGeom>
          <a:noFill/>
          <a:ln>
            <a:noFill/>
          </a:ln>
        </p:spPr>
      </p:pic>
      <p:pic>
        <p:nvPicPr>
          <p:cNvPr id="407" name="Google Shape;407;p49"/>
          <p:cNvPicPr preferRelativeResize="0"/>
          <p:nvPr/>
        </p:nvPicPr>
        <p:blipFill>
          <a:blip r:embed="rId6">
            <a:alphaModFix/>
          </a:blip>
          <a:stretch>
            <a:fillRect/>
          </a:stretch>
        </p:blipFill>
        <p:spPr>
          <a:xfrm>
            <a:off x="3900450" y="4474869"/>
            <a:ext cx="4572000" cy="66862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1" name="Shape 411"/>
        <p:cNvGrpSpPr/>
        <p:nvPr/>
      </p:nvGrpSpPr>
      <p:grpSpPr>
        <a:xfrm>
          <a:off x="0" y="0"/>
          <a:ext cx="0" cy="0"/>
          <a:chOff x="0" y="0"/>
          <a:chExt cx="0" cy="0"/>
        </a:xfrm>
      </p:grpSpPr>
      <p:sp>
        <p:nvSpPr>
          <p:cNvPr id="412" name="Google Shape;412;p5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Proxy pattern </a:t>
            </a:r>
            <a:endParaRPr sz="3466"/>
          </a:p>
        </p:txBody>
      </p:sp>
      <p:sp>
        <p:nvSpPr>
          <p:cNvPr id="413" name="Google Shape;413;p50"/>
          <p:cNvSpPr txBox="1"/>
          <p:nvPr>
            <p:ph idx="1" type="body"/>
          </p:nvPr>
        </p:nvSpPr>
        <p:spPr>
          <a:xfrm>
            <a:off x="215050" y="1127125"/>
            <a:ext cx="31869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private constructor and</a:t>
            </a:r>
            <a:r>
              <a:rPr lang="zh-TW" sz="2100"/>
              <a:t> invoke() handles methods related to annotations.</a:t>
            </a:r>
            <a:endParaRPr sz="2100"/>
          </a:p>
        </p:txBody>
      </p:sp>
      <p:sp>
        <p:nvSpPr>
          <p:cNvPr id="414" name="Google Shape;414;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15" name="Google Shape;415;p50"/>
          <p:cNvPicPr preferRelativeResize="0"/>
          <p:nvPr/>
        </p:nvPicPr>
        <p:blipFill>
          <a:blip r:embed="rId3">
            <a:alphaModFix/>
          </a:blip>
          <a:stretch>
            <a:fillRect/>
          </a:stretch>
        </p:blipFill>
        <p:spPr>
          <a:xfrm>
            <a:off x="3041475" y="1962912"/>
            <a:ext cx="6085076" cy="870025"/>
          </a:xfrm>
          <a:prstGeom prst="rect">
            <a:avLst/>
          </a:prstGeom>
          <a:noFill/>
          <a:ln>
            <a:noFill/>
          </a:ln>
        </p:spPr>
      </p:pic>
      <p:pic>
        <p:nvPicPr>
          <p:cNvPr id="416" name="Google Shape;416;p50"/>
          <p:cNvPicPr preferRelativeResize="0"/>
          <p:nvPr/>
        </p:nvPicPr>
        <p:blipFill>
          <a:blip r:embed="rId4">
            <a:alphaModFix/>
          </a:blip>
          <a:stretch>
            <a:fillRect/>
          </a:stretch>
        </p:blipFill>
        <p:spPr>
          <a:xfrm>
            <a:off x="3457536" y="2832925"/>
            <a:ext cx="5252976" cy="2297125"/>
          </a:xfrm>
          <a:prstGeom prst="rect">
            <a:avLst/>
          </a:prstGeom>
          <a:noFill/>
          <a:ln>
            <a:noFill/>
          </a:ln>
        </p:spPr>
      </p:pic>
      <p:pic>
        <p:nvPicPr>
          <p:cNvPr id="417" name="Google Shape;417;p50"/>
          <p:cNvPicPr preferRelativeResize="0"/>
          <p:nvPr/>
        </p:nvPicPr>
        <p:blipFill>
          <a:blip r:embed="rId5">
            <a:alphaModFix/>
          </a:blip>
          <a:stretch>
            <a:fillRect/>
          </a:stretch>
        </p:blipFill>
        <p:spPr>
          <a:xfrm>
            <a:off x="3457525" y="817819"/>
            <a:ext cx="5252976" cy="1145068"/>
          </a:xfrm>
          <a:prstGeom prst="rect">
            <a:avLst/>
          </a:prstGeom>
          <a:noFill/>
          <a:ln>
            <a:noFill/>
          </a:ln>
        </p:spPr>
      </p:pic>
      <p:sp>
        <p:nvSpPr>
          <p:cNvPr id="418" name="Google Shape;418;p50"/>
          <p:cNvSpPr txBox="1"/>
          <p:nvPr>
            <p:ph idx="2" type="subTitle"/>
          </p:nvPr>
        </p:nvSpPr>
        <p:spPr>
          <a:xfrm>
            <a:off x="7625650" y="58050"/>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pic>
        <p:nvPicPr>
          <p:cNvPr id="419" name="Google Shape;419;p50"/>
          <p:cNvPicPr preferRelativeResize="0"/>
          <p:nvPr/>
        </p:nvPicPr>
        <p:blipFill>
          <a:blip r:embed="rId6">
            <a:alphaModFix/>
          </a:blip>
          <a:stretch>
            <a:fillRect/>
          </a:stretch>
        </p:blipFill>
        <p:spPr>
          <a:xfrm>
            <a:off x="2804625" y="445021"/>
            <a:ext cx="6321937" cy="3936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Null Object pattern - MissingMergedAnnotation</a:t>
            </a:r>
            <a:endParaRPr sz="3466"/>
          </a:p>
        </p:txBody>
      </p:sp>
      <p:sp>
        <p:nvSpPr>
          <p:cNvPr id="425" name="Google Shape;425;p51"/>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return negative value, null or throw exception to indicate Null.</a:t>
            </a:r>
            <a:endParaRPr sz="2100"/>
          </a:p>
        </p:txBody>
      </p:sp>
      <p:sp>
        <p:nvSpPr>
          <p:cNvPr id="426" name="Google Shape;426;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27" name="Google Shape;427;p51"/>
          <p:cNvPicPr preferRelativeResize="0"/>
          <p:nvPr/>
        </p:nvPicPr>
        <p:blipFill>
          <a:blip r:embed="rId3">
            <a:alphaModFix/>
          </a:blip>
          <a:stretch>
            <a:fillRect/>
          </a:stretch>
        </p:blipFill>
        <p:spPr>
          <a:xfrm>
            <a:off x="5059500" y="1867913"/>
            <a:ext cx="2461950" cy="1605750"/>
          </a:xfrm>
          <a:prstGeom prst="rect">
            <a:avLst/>
          </a:prstGeom>
          <a:noFill/>
          <a:ln>
            <a:noFill/>
          </a:ln>
        </p:spPr>
      </p:pic>
      <p:pic>
        <p:nvPicPr>
          <p:cNvPr id="428" name="Google Shape;428;p51"/>
          <p:cNvPicPr preferRelativeResize="0"/>
          <p:nvPr/>
        </p:nvPicPr>
        <p:blipFill>
          <a:blip r:embed="rId4">
            <a:alphaModFix/>
          </a:blip>
          <a:stretch>
            <a:fillRect/>
          </a:stretch>
        </p:blipFill>
        <p:spPr>
          <a:xfrm>
            <a:off x="1284375" y="2237388"/>
            <a:ext cx="3028950" cy="866775"/>
          </a:xfrm>
          <a:prstGeom prst="rect">
            <a:avLst/>
          </a:prstGeom>
          <a:noFill/>
          <a:ln>
            <a:noFill/>
          </a:ln>
        </p:spPr>
      </p:pic>
      <p:pic>
        <p:nvPicPr>
          <p:cNvPr id="429" name="Google Shape;429;p51"/>
          <p:cNvPicPr preferRelativeResize="0"/>
          <p:nvPr/>
        </p:nvPicPr>
        <p:blipFill>
          <a:blip r:embed="rId5">
            <a:alphaModFix/>
          </a:blip>
          <a:stretch>
            <a:fillRect/>
          </a:stretch>
        </p:blipFill>
        <p:spPr>
          <a:xfrm>
            <a:off x="676275" y="3891538"/>
            <a:ext cx="7791450" cy="1190625"/>
          </a:xfrm>
          <a:prstGeom prst="rect">
            <a:avLst/>
          </a:prstGeom>
          <a:noFill/>
          <a:ln>
            <a:noFill/>
          </a:ln>
        </p:spPr>
      </p:pic>
      <p:sp>
        <p:nvSpPr>
          <p:cNvPr id="430" name="Google Shape;430;p51"/>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sp>
        <p:nvSpPr>
          <p:cNvPr id="75" name="Google Shape;75;p16"/>
          <p:cNvSpPr txBox="1"/>
          <p:nvPr>
            <p:ph type="title"/>
          </p:nvPr>
        </p:nvSpPr>
        <p:spPr>
          <a:xfrm>
            <a:off x="311700" y="19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Overview (spring-core)</a:t>
            </a:r>
            <a:endParaRPr/>
          </a:p>
        </p:txBody>
      </p:sp>
      <p:sp>
        <p:nvSpPr>
          <p:cNvPr id="76" name="Google Shape;76;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77" name="Google Shape;77;p16"/>
          <p:cNvPicPr preferRelativeResize="0"/>
          <p:nvPr/>
        </p:nvPicPr>
        <p:blipFill rotWithShape="1">
          <a:blip r:embed="rId3">
            <a:alphaModFix/>
          </a:blip>
          <a:srcRect b="6923" l="6184" r="8154" t="14583"/>
          <a:stretch/>
        </p:blipFill>
        <p:spPr>
          <a:xfrm>
            <a:off x="88350" y="1220525"/>
            <a:ext cx="5021024" cy="3450546"/>
          </a:xfrm>
          <a:prstGeom prst="rect">
            <a:avLst/>
          </a:prstGeom>
          <a:noFill/>
          <a:ln>
            <a:noFill/>
          </a:ln>
        </p:spPr>
      </p:pic>
      <p:sp>
        <p:nvSpPr>
          <p:cNvPr id="78" name="Google Shape;78;p16"/>
          <p:cNvSpPr/>
          <p:nvPr/>
        </p:nvSpPr>
        <p:spPr>
          <a:xfrm>
            <a:off x="1435650" y="3607525"/>
            <a:ext cx="1082400" cy="537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 name="Google Shape;79;p16"/>
          <p:cNvPicPr preferRelativeResize="0"/>
          <p:nvPr/>
        </p:nvPicPr>
        <p:blipFill>
          <a:blip r:embed="rId4">
            <a:alphaModFix/>
          </a:blip>
          <a:stretch>
            <a:fillRect/>
          </a:stretch>
        </p:blipFill>
        <p:spPr>
          <a:xfrm>
            <a:off x="5239674" y="1732438"/>
            <a:ext cx="3729826" cy="2426728"/>
          </a:xfrm>
          <a:prstGeom prst="rect">
            <a:avLst/>
          </a:prstGeom>
          <a:noFill/>
          <a:ln>
            <a:noFill/>
          </a:ln>
        </p:spPr>
      </p:pic>
      <p:sp>
        <p:nvSpPr>
          <p:cNvPr id="80" name="Google Shape;80;p16"/>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洪世彬</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zh-TW" sz="2766"/>
              <a:t>Singleton pattern - MissingMergedAnnotation</a:t>
            </a:r>
            <a:endParaRPr sz="3466"/>
          </a:p>
        </p:txBody>
      </p:sp>
      <p:sp>
        <p:nvSpPr>
          <p:cNvPr id="436" name="Google Shape;436;p52"/>
          <p:cNvSpPr txBox="1"/>
          <p:nvPr>
            <p:ph idx="1" type="body"/>
          </p:nvPr>
        </p:nvSpPr>
        <p:spPr>
          <a:xfrm>
            <a:off x="311700" y="1152475"/>
            <a:ext cx="8520600" cy="39297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eager creation</a:t>
            </a:r>
            <a:endParaRPr sz="2100"/>
          </a:p>
          <a:p>
            <a:pPr indent="-361950" lvl="0" marL="457200" rtl="0" algn="l">
              <a:spcBef>
                <a:spcPts val="0"/>
              </a:spcBef>
              <a:spcAft>
                <a:spcPts val="0"/>
              </a:spcAft>
              <a:buSzPts val="2100"/>
              <a:buChar char="●"/>
            </a:pPr>
            <a:r>
              <a:rPr lang="zh-TW" sz="2100"/>
              <a:t>private Instance, constructor with a getInstance() method</a:t>
            </a:r>
            <a:endParaRPr sz="2100"/>
          </a:p>
          <a:p>
            <a:pPr indent="0" lvl="0" marL="0" rtl="0" algn="l">
              <a:spcBef>
                <a:spcPts val="1200"/>
              </a:spcBef>
              <a:spcAft>
                <a:spcPts val="1200"/>
              </a:spcAft>
              <a:buNone/>
            </a:pPr>
            <a:r>
              <a:t/>
            </a:r>
            <a:endParaRPr sz="2100"/>
          </a:p>
        </p:txBody>
      </p:sp>
      <p:sp>
        <p:nvSpPr>
          <p:cNvPr id="437" name="Google Shape;437;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38" name="Google Shape;438;p52"/>
          <p:cNvPicPr preferRelativeResize="0"/>
          <p:nvPr/>
        </p:nvPicPr>
        <p:blipFill>
          <a:blip r:embed="rId3">
            <a:alphaModFix/>
          </a:blip>
          <a:stretch>
            <a:fillRect/>
          </a:stretch>
        </p:blipFill>
        <p:spPr>
          <a:xfrm>
            <a:off x="852475" y="4219563"/>
            <a:ext cx="7439025" cy="923925"/>
          </a:xfrm>
          <a:prstGeom prst="rect">
            <a:avLst/>
          </a:prstGeom>
          <a:noFill/>
          <a:ln>
            <a:noFill/>
          </a:ln>
        </p:spPr>
      </p:pic>
      <p:pic>
        <p:nvPicPr>
          <p:cNvPr id="439" name="Google Shape;439;p52"/>
          <p:cNvPicPr preferRelativeResize="0"/>
          <p:nvPr/>
        </p:nvPicPr>
        <p:blipFill>
          <a:blip r:embed="rId4">
            <a:alphaModFix/>
          </a:blip>
          <a:stretch>
            <a:fillRect/>
          </a:stretch>
        </p:blipFill>
        <p:spPr>
          <a:xfrm>
            <a:off x="363363" y="2430625"/>
            <a:ext cx="8417245" cy="1647825"/>
          </a:xfrm>
          <a:prstGeom prst="rect">
            <a:avLst/>
          </a:prstGeom>
          <a:noFill/>
          <a:ln>
            <a:noFill/>
          </a:ln>
        </p:spPr>
      </p:pic>
      <p:sp>
        <p:nvSpPr>
          <p:cNvPr id="440" name="Google Shape;440;p52"/>
          <p:cNvSpPr txBox="1"/>
          <p:nvPr>
            <p:ph idx="2" type="subTitle"/>
          </p:nvPr>
        </p:nvSpPr>
        <p:spPr>
          <a:xfrm>
            <a:off x="7643100" y="58075"/>
            <a:ext cx="1500900" cy="499500"/>
          </a:xfrm>
          <a:prstGeom prst="rect">
            <a:avLst/>
          </a:prstGeom>
        </p:spPr>
        <p:txBody>
          <a:bodyPr anchorCtr="0" anchor="t" bIns="91425" lIns="91425" spcFirstLastPara="1" rIns="91425" wrap="square" tIns="91425">
            <a:normAutofit fontScale="55000" lnSpcReduction="20000"/>
          </a:bodyPr>
          <a:lstStyle/>
          <a:p>
            <a:pPr indent="0" lvl="0" marL="0" rtl="0" algn="l">
              <a:lnSpc>
                <a:spcPct val="100000"/>
              </a:lnSpc>
              <a:spcBef>
                <a:spcPts val="0"/>
              </a:spcBef>
              <a:spcAft>
                <a:spcPts val="0"/>
              </a:spcAft>
              <a:buNone/>
            </a:pPr>
            <a:r>
              <a:rPr lang="zh-TW" sz="1900"/>
              <a:t>Presenter: 楊昕叡</a:t>
            </a:r>
            <a:endParaRPr sz="1900"/>
          </a:p>
          <a:p>
            <a:pPr indent="0" lvl="0" marL="0" rtl="0" algn="l">
              <a:lnSpc>
                <a:spcPct val="100000"/>
              </a:lnSpc>
              <a:spcBef>
                <a:spcPts val="0"/>
              </a:spcBef>
              <a:spcAft>
                <a:spcPts val="0"/>
              </a:spcAft>
              <a:buNone/>
            </a:pPr>
            <a:r>
              <a:t/>
            </a:r>
            <a:endParaRPr sz="2750">
              <a:solidFill>
                <a:schemeClr val="dk1"/>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4" name="Shape 444"/>
        <p:cNvGrpSpPr/>
        <p:nvPr/>
      </p:nvGrpSpPr>
      <p:grpSpPr>
        <a:xfrm>
          <a:off x="0" y="0"/>
          <a:ext cx="0" cy="0"/>
          <a:chOff x="0" y="0"/>
          <a:chExt cx="0" cy="0"/>
        </a:xfrm>
      </p:grpSpPr>
      <p:sp>
        <p:nvSpPr>
          <p:cNvPr id="445" name="Google Shape;445;p5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Packages and Design Patterns</a:t>
            </a:r>
            <a:endParaRPr/>
          </a:p>
        </p:txBody>
      </p:sp>
      <p:sp>
        <p:nvSpPr>
          <p:cNvPr id="446" name="Google Shape;446;p5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447" name="Google Shape;447;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graphicFrame>
        <p:nvGraphicFramePr>
          <p:cNvPr id="448" name="Google Shape;448;p53"/>
          <p:cNvGraphicFramePr/>
          <p:nvPr/>
        </p:nvGraphicFramePr>
        <p:xfrm>
          <a:off x="969925" y="1870150"/>
          <a:ext cx="3000000" cy="3000000"/>
        </p:xfrm>
        <a:graphic>
          <a:graphicData uri="http://schemas.openxmlformats.org/drawingml/2006/table">
            <a:tbl>
              <a:tblPr>
                <a:noFill/>
                <a:tableStyleId>{A094F343-66EB-40EB-9235-8A256EFEEE75}</a:tableStyleId>
              </a:tblPr>
              <a:tblGrid>
                <a:gridCol w="1095750"/>
                <a:gridCol w="2622100"/>
                <a:gridCol w="3486300"/>
              </a:tblGrid>
              <a:tr h="381000">
                <a:tc>
                  <a:txBody>
                    <a:bodyPr/>
                    <a:lstStyle/>
                    <a:p>
                      <a:pPr indent="0" lvl="0" marL="0" rtl="0" algn="l">
                        <a:spcBef>
                          <a:spcPts val="0"/>
                        </a:spcBef>
                        <a:spcAft>
                          <a:spcPts val="0"/>
                        </a:spcAft>
                        <a:buNone/>
                      </a:pPr>
                      <a:r>
                        <a:rPr b="1" lang="zh-TW">
                          <a:solidFill>
                            <a:schemeClr val="lt1"/>
                          </a:solidFill>
                        </a:rPr>
                        <a:t>Week</a:t>
                      </a:r>
                      <a:endParaRPr b="1">
                        <a:solidFill>
                          <a:schemeClr val="lt1"/>
                        </a:solidFill>
                      </a:endParaRPr>
                    </a:p>
                  </a:txBody>
                  <a:tcPr marT="91425" marB="91425" marR="91425" marL="91425">
                    <a:solidFill>
                      <a:srgbClr val="595959"/>
                    </a:solidFill>
                  </a:tcPr>
                </a:tc>
                <a:tc>
                  <a:txBody>
                    <a:bodyPr/>
                    <a:lstStyle/>
                    <a:p>
                      <a:pPr indent="0" lvl="0" marL="0" rtl="0" algn="l">
                        <a:spcBef>
                          <a:spcPts val="0"/>
                        </a:spcBef>
                        <a:spcAft>
                          <a:spcPts val="0"/>
                        </a:spcAft>
                        <a:buNone/>
                      </a:pPr>
                      <a:r>
                        <a:rPr b="1" lang="zh-TW">
                          <a:solidFill>
                            <a:schemeClr val="lt1"/>
                          </a:solidFill>
                        </a:rPr>
                        <a:t>Packages</a:t>
                      </a:r>
                      <a:endParaRPr b="1">
                        <a:solidFill>
                          <a:schemeClr val="lt1"/>
                        </a:solidFill>
                      </a:endParaRPr>
                    </a:p>
                  </a:txBody>
                  <a:tcPr marT="91425" marB="91425" marR="91425" marL="91425">
                    <a:solidFill>
                      <a:srgbClr val="595959"/>
                    </a:solidFill>
                  </a:tcPr>
                </a:tc>
                <a:tc>
                  <a:txBody>
                    <a:bodyPr/>
                    <a:lstStyle/>
                    <a:p>
                      <a:pPr indent="0" lvl="0" marL="0" rtl="0" algn="l">
                        <a:spcBef>
                          <a:spcPts val="0"/>
                        </a:spcBef>
                        <a:spcAft>
                          <a:spcPts val="0"/>
                        </a:spcAft>
                        <a:buNone/>
                      </a:pPr>
                      <a:r>
                        <a:rPr b="1" lang="zh-TW">
                          <a:solidFill>
                            <a:schemeClr val="lt1"/>
                          </a:solidFill>
                        </a:rPr>
                        <a:t>Design Patterns</a:t>
                      </a:r>
                      <a:endParaRPr b="1">
                        <a:solidFill>
                          <a:schemeClr val="lt1"/>
                        </a:solidFill>
                      </a:endParaRPr>
                    </a:p>
                  </a:txBody>
                  <a:tcPr marT="91425" marB="91425" marR="91425" marL="91425">
                    <a:solidFill>
                      <a:srgbClr val="595959"/>
                    </a:solidFill>
                  </a:tcPr>
                </a:tc>
              </a:tr>
              <a:tr h="381000">
                <a:tc>
                  <a:txBody>
                    <a:bodyPr/>
                    <a:lstStyle/>
                    <a:p>
                      <a:pPr indent="0" lvl="0" marL="0" rtl="0" algn="l">
                        <a:spcBef>
                          <a:spcPts val="0"/>
                        </a:spcBef>
                        <a:spcAft>
                          <a:spcPts val="0"/>
                        </a:spcAft>
                        <a:buNone/>
                      </a:pPr>
                      <a:r>
                        <a:rPr lang="zh-TW"/>
                        <a:t>W2 - W6</a:t>
                      </a:r>
                      <a:endParaRPr/>
                    </a:p>
                  </a:txBody>
                  <a:tcPr marT="91425" marB="91425" marR="91425" marL="91425"/>
                </a:tc>
                <a:tc>
                  <a:txBody>
                    <a:bodyPr/>
                    <a:lstStyle/>
                    <a:p>
                      <a:pPr indent="0" lvl="0" marL="0" rtl="0" algn="l">
                        <a:spcBef>
                          <a:spcPts val="0"/>
                        </a:spcBef>
                        <a:spcAft>
                          <a:spcPts val="0"/>
                        </a:spcAft>
                        <a:buNone/>
                      </a:pPr>
                      <a:r>
                        <a:rPr b="1" lang="zh-TW"/>
                        <a:t>core/convert/</a:t>
                      </a:r>
                      <a:endParaRPr b="1"/>
                    </a:p>
                  </a:txBody>
                  <a:tcPr marT="91425" marB="91425" marR="91425" marL="91425"/>
                </a:tc>
                <a:tc>
                  <a:txBody>
                    <a:bodyPr/>
                    <a:lstStyle/>
                    <a:p>
                      <a:pPr indent="0" lvl="0" marL="0" rtl="0" algn="l">
                        <a:spcBef>
                          <a:spcPts val="0"/>
                        </a:spcBef>
                        <a:spcAft>
                          <a:spcPts val="0"/>
                        </a:spcAft>
                        <a:buNone/>
                      </a:pPr>
                      <a:r>
                        <a:rPr b="1" lang="zh-TW"/>
                        <a:t>Abstract Factory</a:t>
                      </a:r>
                      <a:r>
                        <a:rPr lang="zh-TW"/>
                        <a:t>, </a:t>
                      </a:r>
                      <a:r>
                        <a:rPr b="1" lang="zh-TW"/>
                        <a:t>Singleton</a:t>
                      </a:r>
                      <a:r>
                        <a:rPr lang="zh-TW"/>
                        <a:t>, Adapter</a:t>
                      </a:r>
                      <a:endParaRPr/>
                    </a:p>
                  </a:txBody>
                  <a:tcPr marT="91425" marB="91425" marR="91425" marL="91425"/>
                </a:tc>
              </a:tr>
              <a:tr h="381000">
                <a:tc>
                  <a:txBody>
                    <a:bodyPr/>
                    <a:lstStyle/>
                    <a:p>
                      <a:pPr indent="0" lvl="0" marL="0" rtl="0" algn="l">
                        <a:spcBef>
                          <a:spcPts val="0"/>
                        </a:spcBef>
                        <a:spcAft>
                          <a:spcPts val="0"/>
                        </a:spcAft>
                        <a:buNone/>
                      </a:pPr>
                      <a:r>
                        <a:rPr lang="zh-TW"/>
                        <a:t>W7</a:t>
                      </a:r>
                      <a:endParaRPr/>
                    </a:p>
                  </a:txBody>
                  <a:tcPr marT="91425" marB="91425" marR="91425" marL="91425"/>
                </a:tc>
                <a:tc>
                  <a:txBody>
                    <a:bodyPr/>
                    <a:lstStyle/>
                    <a:p>
                      <a:pPr indent="0" lvl="0" marL="0" rtl="0" algn="l">
                        <a:spcBef>
                          <a:spcPts val="0"/>
                        </a:spcBef>
                        <a:spcAft>
                          <a:spcPts val="0"/>
                        </a:spcAft>
                        <a:buNone/>
                      </a:pPr>
                      <a:r>
                        <a:rPr lang="zh-TW">
                          <a:solidFill>
                            <a:schemeClr val="dk1"/>
                          </a:solidFill>
                        </a:rPr>
                        <a:t>core/</a:t>
                      </a:r>
                      <a:r>
                        <a:rPr lang="zh-TW"/>
                        <a:t>MethodParameter.java</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r h="381000">
                <a:tc>
                  <a:txBody>
                    <a:bodyPr/>
                    <a:lstStyle/>
                    <a:p>
                      <a:pPr indent="0" lvl="0" marL="0" rtl="0" algn="l">
                        <a:spcBef>
                          <a:spcPts val="0"/>
                        </a:spcBef>
                        <a:spcAft>
                          <a:spcPts val="0"/>
                        </a:spcAft>
                        <a:buNone/>
                      </a:pPr>
                      <a:r>
                        <a:rPr lang="zh-TW"/>
                        <a:t>W8 - W9</a:t>
                      </a:r>
                      <a:endParaRPr/>
                    </a:p>
                  </a:txBody>
                  <a:tcPr marT="91425" marB="91425" marR="91425" marL="91425"/>
                </a:tc>
                <a:tc>
                  <a:txBody>
                    <a:bodyPr/>
                    <a:lstStyle/>
                    <a:p>
                      <a:pPr indent="0" lvl="0" marL="0" rtl="0" algn="l">
                        <a:spcBef>
                          <a:spcPts val="0"/>
                        </a:spcBef>
                        <a:spcAft>
                          <a:spcPts val="0"/>
                        </a:spcAft>
                        <a:buNone/>
                      </a:pPr>
                      <a:r>
                        <a:rPr lang="zh-TW">
                          <a:solidFill>
                            <a:schemeClr val="dk1"/>
                          </a:solidFill>
                        </a:rPr>
                        <a:t>core/</a:t>
                      </a:r>
                      <a:r>
                        <a:rPr lang="zh-TW"/>
                        <a:t>ResolvableType.java</a:t>
                      </a:r>
                      <a:endParaRPr/>
                    </a:p>
                  </a:txBody>
                  <a:tcPr marT="91425" marB="91425" marR="91425" marL="91425"/>
                </a:tc>
                <a:tc>
                  <a:txBody>
                    <a:bodyPr/>
                    <a:lstStyle/>
                    <a:p>
                      <a:pPr indent="0" lvl="0" marL="0" rtl="0" algn="l">
                        <a:spcBef>
                          <a:spcPts val="0"/>
                        </a:spcBef>
                        <a:spcAft>
                          <a:spcPts val="0"/>
                        </a:spcAft>
                        <a:buNone/>
                      </a:pPr>
                      <a:r>
                        <a:rPr b="1" lang="zh-TW"/>
                        <a:t>Builder</a:t>
                      </a:r>
                      <a:endParaRPr b="1"/>
                    </a:p>
                  </a:txBody>
                  <a:tcPr marT="91425" marB="91425" marR="91425" marL="91425"/>
                </a:tc>
              </a:tr>
              <a:tr h="381000">
                <a:tc>
                  <a:txBody>
                    <a:bodyPr/>
                    <a:lstStyle/>
                    <a:p>
                      <a:pPr indent="0" lvl="0" marL="0" rtl="0" algn="l">
                        <a:spcBef>
                          <a:spcPts val="0"/>
                        </a:spcBef>
                        <a:spcAft>
                          <a:spcPts val="0"/>
                        </a:spcAft>
                        <a:buNone/>
                      </a:pPr>
                      <a:r>
                        <a:rPr lang="zh-TW"/>
                        <a:t>W10 - W12</a:t>
                      </a:r>
                      <a:endParaRPr/>
                    </a:p>
                  </a:txBody>
                  <a:tcPr marT="91425" marB="91425" marR="91425" marL="91425"/>
                </a:tc>
                <a:tc>
                  <a:txBody>
                    <a:bodyPr/>
                    <a:lstStyle/>
                    <a:p>
                      <a:pPr indent="0" lvl="0" marL="0" rtl="0" algn="l">
                        <a:spcBef>
                          <a:spcPts val="0"/>
                        </a:spcBef>
                        <a:spcAft>
                          <a:spcPts val="0"/>
                        </a:spcAft>
                        <a:buNone/>
                      </a:pPr>
                      <a:r>
                        <a:rPr b="1" lang="zh-TW">
                          <a:solidFill>
                            <a:schemeClr val="dk1"/>
                          </a:solidFill>
                        </a:rPr>
                        <a:t>core/</a:t>
                      </a:r>
                      <a:r>
                        <a:rPr b="1" lang="zh-TW"/>
                        <a:t>type/</a:t>
                      </a:r>
                      <a:endParaRPr b="1"/>
                    </a:p>
                  </a:txBody>
                  <a:tcPr marT="91425" marB="91425" marR="91425" marL="91425"/>
                </a:tc>
                <a:tc>
                  <a:txBody>
                    <a:bodyPr/>
                    <a:lstStyle/>
                    <a:p>
                      <a:pPr indent="0" lvl="0" marL="0" rtl="0" algn="l">
                        <a:spcBef>
                          <a:spcPts val="0"/>
                        </a:spcBef>
                        <a:spcAft>
                          <a:spcPts val="0"/>
                        </a:spcAft>
                        <a:buNone/>
                      </a:pPr>
                      <a:r>
                        <a:rPr b="1" lang="zh-TW">
                          <a:solidFill>
                            <a:srgbClr val="BF3C2C"/>
                          </a:solidFill>
                        </a:rPr>
                        <a:t>Factory Method</a:t>
                      </a:r>
                      <a:r>
                        <a:rPr lang="zh-TW"/>
                        <a:t>, </a:t>
                      </a:r>
                      <a:r>
                        <a:rPr b="1" lang="zh-TW"/>
                        <a:t>Visitor</a:t>
                      </a:r>
                      <a:endParaRPr b="1"/>
                    </a:p>
                  </a:txBody>
                  <a:tcPr marT="91425" marB="91425" marR="91425" marL="91425"/>
                </a:tc>
              </a:tr>
              <a:tr h="381000">
                <a:tc>
                  <a:txBody>
                    <a:bodyPr/>
                    <a:lstStyle/>
                    <a:p>
                      <a:pPr indent="0" lvl="0" marL="0" rtl="0" algn="l">
                        <a:spcBef>
                          <a:spcPts val="0"/>
                        </a:spcBef>
                        <a:spcAft>
                          <a:spcPts val="0"/>
                        </a:spcAft>
                        <a:buNone/>
                      </a:pPr>
                      <a:r>
                        <a:rPr lang="zh-TW"/>
                        <a:t>W13</a:t>
                      </a:r>
                      <a:endParaRPr/>
                    </a:p>
                  </a:txBody>
                  <a:tcPr marT="91425" marB="91425" marR="91425" marL="91425"/>
                </a:tc>
                <a:tc>
                  <a:txBody>
                    <a:bodyPr/>
                    <a:lstStyle/>
                    <a:p>
                      <a:pPr indent="0" lvl="0" marL="0" rtl="0" algn="l">
                        <a:spcBef>
                          <a:spcPts val="0"/>
                        </a:spcBef>
                        <a:spcAft>
                          <a:spcPts val="0"/>
                        </a:spcAft>
                        <a:buNone/>
                      </a:pPr>
                      <a:r>
                        <a:rPr lang="zh-TW">
                          <a:solidFill>
                            <a:schemeClr val="dk1"/>
                          </a:solidFill>
                        </a:rPr>
                        <a:t>core/</a:t>
                      </a:r>
                      <a:r>
                        <a:rPr lang="zh-TW"/>
                        <a:t>serializer/</a:t>
                      </a:r>
                      <a:endParaRPr/>
                    </a:p>
                  </a:txBody>
                  <a:tcPr marT="91425" marB="91425" marR="91425" marL="91425"/>
                </a:tc>
                <a:tc>
                  <a:txBody>
                    <a:bodyPr/>
                    <a:lstStyle/>
                    <a:p>
                      <a:pPr indent="0" lvl="0" marL="0" rtl="0" algn="l">
                        <a:spcBef>
                          <a:spcPts val="0"/>
                        </a:spcBef>
                        <a:spcAft>
                          <a:spcPts val="0"/>
                        </a:spcAft>
                        <a:buNone/>
                      </a:pPr>
                      <a:r>
                        <a:t/>
                      </a:r>
                      <a:endParaRPr/>
                    </a:p>
                  </a:txBody>
                  <a:tcPr marT="91425" marB="91425" marR="91425" marL="91425"/>
                </a:tc>
              </a:tr>
            </a:tbl>
          </a:graphicData>
        </a:graphic>
      </p:graphicFrame>
      <p:sp>
        <p:nvSpPr>
          <p:cNvPr id="449" name="Google Shape;449;p53"/>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a:t>Presenter: 劉玠均</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p5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core/convert</a:t>
            </a:r>
            <a:endParaRPr/>
          </a:p>
        </p:txBody>
      </p:sp>
      <p:sp>
        <p:nvSpPr>
          <p:cNvPr id="455" name="Google Shape;455;p54"/>
          <p:cNvSpPr txBox="1"/>
          <p:nvPr>
            <p:ph idx="1" type="body"/>
          </p:nvPr>
        </p:nvSpPr>
        <p:spPr>
          <a:xfrm>
            <a:off x="311700" y="1132275"/>
            <a:ext cx="64851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zh-TW"/>
              <a:t>Conversion Service</a:t>
            </a:r>
            <a:endParaRPr b="1"/>
          </a:p>
          <a:p>
            <a:pPr indent="-342900" lvl="0" marL="457200" rtl="0" algn="l">
              <a:spcBef>
                <a:spcPts val="0"/>
              </a:spcBef>
              <a:spcAft>
                <a:spcPts val="0"/>
              </a:spcAft>
              <a:buSzPts val="1800"/>
              <a:buChar char="●"/>
            </a:pPr>
            <a:r>
              <a:rPr b="1" lang="zh-TW"/>
              <a:t>Converters</a:t>
            </a:r>
            <a:endParaRPr b="1"/>
          </a:p>
          <a:p>
            <a:pPr indent="-317500" lvl="1" marL="914400" rtl="0" algn="l">
              <a:spcBef>
                <a:spcPts val="0"/>
              </a:spcBef>
              <a:spcAft>
                <a:spcPts val="0"/>
              </a:spcAft>
              <a:buSzPts val="1400"/>
              <a:buChar char="○"/>
            </a:pPr>
            <a:r>
              <a:rPr lang="zh-TW"/>
              <a:t>8 Default converters</a:t>
            </a:r>
            <a:endParaRPr/>
          </a:p>
          <a:p>
            <a:pPr indent="-317500" lvl="1" marL="914400" rtl="0" algn="l">
              <a:spcBef>
                <a:spcPts val="0"/>
              </a:spcBef>
              <a:spcAft>
                <a:spcPts val="0"/>
              </a:spcAft>
              <a:buSzPts val="1400"/>
              <a:buChar char="○"/>
            </a:pPr>
            <a:r>
              <a:rPr lang="zh-TW"/>
              <a:t>13 Collection converters</a:t>
            </a:r>
            <a:endParaRPr/>
          </a:p>
          <a:p>
            <a:pPr indent="-317500" lvl="1" marL="914400" rtl="0" algn="l">
              <a:spcBef>
                <a:spcPts val="0"/>
              </a:spcBef>
              <a:spcAft>
                <a:spcPts val="0"/>
              </a:spcAft>
              <a:buSzPts val="1400"/>
              <a:buChar char="○"/>
            </a:pPr>
            <a:r>
              <a:rPr lang="zh-TW"/>
              <a:t>14 Scalar/Enum converters</a:t>
            </a:r>
            <a:endParaRPr/>
          </a:p>
          <a:p>
            <a:pPr indent="-342900" lvl="0" marL="457200" rtl="0" algn="l">
              <a:spcBef>
                <a:spcPts val="0"/>
              </a:spcBef>
              <a:spcAft>
                <a:spcPts val="0"/>
              </a:spcAft>
              <a:buSzPts val="1800"/>
              <a:buChar char="●"/>
            </a:pPr>
            <a:r>
              <a:rPr b="1" lang="zh-TW"/>
              <a:t>Converter Factories</a:t>
            </a:r>
            <a:endParaRPr b="1"/>
          </a:p>
        </p:txBody>
      </p:sp>
      <p:sp>
        <p:nvSpPr>
          <p:cNvPr id="456" name="Google Shape;456;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57" name="Google Shape;457;p54"/>
          <p:cNvPicPr preferRelativeResize="0"/>
          <p:nvPr/>
        </p:nvPicPr>
        <p:blipFill>
          <a:blip r:embed="rId3">
            <a:alphaModFix/>
          </a:blip>
          <a:stretch>
            <a:fillRect/>
          </a:stretch>
        </p:blipFill>
        <p:spPr>
          <a:xfrm>
            <a:off x="94075" y="3175001"/>
            <a:ext cx="5021927" cy="1373675"/>
          </a:xfrm>
          <a:prstGeom prst="rect">
            <a:avLst/>
          </a:prstGeom>
          <a:noFill/>
          <a:ln>
            <a:noFill/>
          </a:ln>
        </p:spPr>
      </p:pic>
      <p:pic>
        <p:nvPicPr>
          <p:cNvPr id="458" name="Google Shape;458;p54"/>
          <p:cNvPicPr preferRelativeResize="0"/>
          <p:nvPr/>
        </p:nvPicPr>
        <p:blipFill>
          <a:blip r:embed="rId4">
            <a:alphaModFix/>
          </a:blip>
          <a:stretch>
            <a:fillRect/>
          </a:stretch>
        </p:blipFill>
        <p:spPr>
          <a:xfrm>
            <a:off x="5314600" y="89300"/>
            <a:ext cx="3555200" cy="496752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sp>
        <p:nvSpPr>
          <p:cNvPr id="463" name="Google Shape;463;p55"/>
          <p:cNvSpPr txBox="1"/>
          <p:nvPr>
            <p:ph idx="1" type="body"/>
          </p:nvPr>
        </p:nvSpPr>
        <p:spPr>
          <a:xfrm>
            <a:off x="311700" y="1152475"/>
            <a:ext cx="845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GenericConversionService.</a:t>
            </a:r>
            <a:r>
              <a:rPr lang="zh-TW"/>
              <a:t>addConverter()</a:t>
            </a:r>
            <a:br>
              <a:rPr lang="zh-TW"/>
            </a:br>
            <a:r>
              <a:rPr lang="zh-TW"/>
              <a:t>use </a:t>
            </a:r>
            <a:r>
              <a:rPr lang="zh-TW">
                <a:highlight>
                  <a:schemeClr val="accent6"/>
                </a:highlight>
              </a:rPr>
              <a:t>ConverterAdapter</a:t>
            </a:r>
            <a:r>
              <a:rPr lang="zh-TW"/>
              <a:t> to adapt </a:t>
            </a:r>
            <a:br>
              <a:rPr lang="zh-TW"/>
            </a:br>
            <a:r>
              <a:rPr lang="zh-TW"/>
              <a:t>converter’s </a:t>
            </a:r>
            <a:r>
              <a:rPr lang="zh-TW" sz="1700">
                <a:latin typeface="Courier New"/>
                <a:ea typeface="Courier New"/>
                <a:cs typeface="Courier New"/>
                <a:sym typeface="Courier New"/>
              </a:rPr>
              <a:t>matches()</a:t>
            </a:r>
            <a:r>
              <a:rPr lang="zh-TW"/>
              <a:t> and </a:t>
            </a:r>
            <a:r>
              <a:rPr lang="zh-TW" sz="1600">
                <a:latin typeface="Courier New"/>
                <a:ea typeface="Courier New"/>
                <a:cs typeface="Courier New"/>
                <a:sym typeface="Courier New"/>
              </a:rPr>
              <a:t>convert()</a:t>
            </a:r>
            <a:br>
              <a:rPr lang="zh-TW" sz="1600">
                <a:latin typeface="Courier New"/>
                <a:ea typeface="Courier New"/>
                <a:cs typeface="Courier New"/>
                <a:sym typeface="Courier New"/>
              </a:rPr>
            </a:br>
            <a:r>
              <a:rPr lang="zh-TW"/>
              <a:t>function. The code snippets is as follows:</a:t>
            </a:r>
            <a:endParaRPr/>
          </a:p>
        </p:txBody>
      </p:sp>
      <p:sp>
        <p:nvSpPr>
          <p:cNvPr id="464" name="Google Shape;464;p5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t>
            </a:r>
            <a:r>
              <a:rPr lang="zh-TW"/>
              <a:t>Suppl.</a:t>
            </a:r>
            <a:r>
              <a:rPr lang="zh-TW"/>
              <a:t>) </a:t>
            </a:r>
            <a:r>
              <a:rPr lang="zh-TW"/>
              <a:t>Adapter Pattern</a:t>
            </a:r>
            <a:endParaRPr/>
          </a:p>
        </p:txBody>
      </p:sp>
      <p:sp>
        <p:nvSpPr>
          <p:cNvPr id="465" name="Google Shape;465;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66" name="Google Shape;466;p55"/>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lang="zh-TW"/>
              <a:t>Presenter: 劉玠均</a:t>
            </a:r>
            <a:endParaRPr/>
          </a:p>
          <a:p>
            <a:pPr indent="0" lvl="0" marL="0" rtl="0" algn="l">
              <a:spcBef>
                <a:spcPts val="0"/>
              </a:spcBef>
              <a:spcAft>
                <a:spcPts val="1200"/>
              </a:spcAft>
              <a:buNone/>
            </a:pPr>
            <a:r>
              <a:t/>
            </a:r>
            <a:endParaRPr/>
          </a:p>
        </p:txBody>
      </p:sp>
      <p:pic>
        <p:nvPicPr>
          <p:cNvPr id="467" name="Google Shape;467;p55"/>
          <p:cNvPicPr preferRelativeResize="0"/>
          <p:nvPr/>
        </p:nvPicPr>
        <p:blipFill rotWithShape="1">
          <a:blip r:embed="rId3">
            <a:alphaModFix/>
          </a:blip>
          <a:srcRect b="33353" l="3128" r="0" t="20813"/>
          <a:stretch/>
        </p:blipFill>
        <p:spPr>
          <a:xfrm>
            <a:off x="5210450" y="910825"/>
            <a:ext cx="3933675" cy="1735150"/>
          </a:xfrm>
          <a:prstGeom prst="rect">
            <a:avLst/>
          </a:prstGeom>
          <a:noFill/>
          <a:ln>
            <a:noFill/>
          </a:ln>
        </p:spPr>
      </p:pic>
      <p:pic>
        <p:nvPicPr>
          <p:cNvPr id="468" name="Google Shape;468;p55"/>
          <p:cNvPicPr preferRelativeResize="0"/>
          <p:nvPr/>
        </p:nvPicPr>
        <p:blipFill rotWithShape="1">
          <a:blip r:embed="rId4">
            <a:alphaModFix/>
          </a:blip>
          <a:srcRect b="0" l="1584" r="2400" t="0"/>
          <a:stretch/>
        </p:blipFill>
        <p:spPr>
          <a:xfrm>
            <a:off x="918875" y="2833725"/>
            <a:ext cx="6902824" cy="17351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56"/>
          <p:cNvSpPr txBox="1"/>
          <p:nvPr>
            <p:ph idx="1" type="body"/>
          </p:nvPr>
        </p:nvSpPr>
        <p:spPr>
          <a:xfrm>
            <a:off x="311700" y="1152475"/>
            <a:ext cx="845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ConverterAdapter</a:t>
            </a:r>
            <a:endParaRPr/>
          </a:p>
          <a:p>
            <a:pPr indent="-317500" lvl="1" marL="914400" rtl="0" algn="l">
              <a:spcBef>
                <a:spcPts val="0"/>
              </a:spcBef>
              <a:spcAft>
                <a:spcPts val="0"/>
              </a:spcAft>
              <a:buSzPts val="1400"/>
              <a:buChar char="○"/>
            </a:pPr>
            <a:r>
              <a:rPr b="1" lang="zh-TW"/>
              <a:t>matches</a:t>
            </a:r>
            <a:r>
              <a:rPr lang="zh-TW"/>
              <a:t>: apply this.converter.matches() after the type check</a:t>
            </a:r>
            <a:endParaRPr/>
          </a:p>
          <a:p>
            <a:pPr indent="-317500" lvl="1" marL="914400" rtl="0" algn="l">
              <a:spcBef>
                <a:spcPts val="0"/>
              </a:spcBef>
              <a:spcAft>
                <a:spcPts val="0"/>
              </a:spcAft>
              <a:buSzPts val="1400"/>
              <a:buChar char="○"/>
            </a:pPr>
            <a:r>
              <a:rPr b="1" lang="zh-TW"/>
              <a:t>convert</a:t>
            </a:r>
            <a:r>
              <a:rPr lang="zh-TW"/>
              <a:t>: besides doing the same thing as </a:t>
            </a:r>
            <a:r>
              <a:rPr lang="zh-TW">
                <a:latin typeface="Courier New"/>
                <a:ea typeface="Courier New"/>
                <a:cs typeface="Courier New"/>
                <a:sym typeface="Courier New"/>
              </a:rPr>
              <a:t>matches()</a:t>
            </a:r>
            <a:r>
              <a:rPr lang="zh-TW"/>
              <a:t>, it added a null handler at the front</a:t>
            </a:r>
            <a:endParaRPr/>
          </a:p>
        </p:txBody>
      </p:sp>
      <p:sp>
        <p:nvSpPr>
          <p:cNvPr id="474" name="Google Shape;474;p5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(Suppl.) Adapter Pattern</a:t>
            </a:r>
            <a:endParaRPr/>
          </a:p>
        </p:txBody>
      </p:sp>
      <p:sp>
        <p:nvSpPr>
          <p:cNvPr id="475" name="Google Shape;475;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76" name="Google Shape;476;p56"/>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zh-TW"/>
              <a:t>Presenter: 劉玠均</a:t>
            </a:r>
            <a:endParaRPr/>
          </a:p>
          <a:p>
            <a:pPr indent="0" lvl="0" marL="0" rtl="0" algn="l">
              <a:spcBef>
                <a:spcPts val="0"/>
              </a:spcBef>
              <a:spcAft>
                <a:spcPts val="1200"/>
              </a:spcAft>
              <a:buNone/>
            </a:pPr>
            <a:r>
              <a:t/>
            </a:r>
            <a:endParaRPr/>
          </a:p>
        </p:txBody>
      </p:sp>
      <p:pic>
        <p:nvPicPr>
          <p:cNvPr id="477" name="Google Shape;477;p56"/>
          <p:cNvPicPr preferRelativeResize="0"/>
          <p:nvPr/>
        </p:nvPicPr>
        <p:blipFill>
          <a:blip r:embed="rId3">
            <a:alphaModFix/>
          </a:blip>
          <a:stretch>
            <a:fillRect/>
          </a:stretch>
        </p:blipFill>
        <p:spPr>
          <a:xfrm>
            <a:off x="1406462" y="2116500"/>
            <a:ext cx="6331077" cy="27610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p57"/>
          <p:cNvSpPr txBox="1"/>
          <p:nvPr>
            <p:ph idx="1" type="body"/>
          </p:nvPr>
        </p:nvSpPr>
        <p:spPr>
          <a:xfrm>
            <a:off x="311700" y="1152475"/>
            <a:ext cx="84573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ConverterFactoryAdapter</a:t>
            </a:r>
            <a:endParaRPr/>
          </a:p>
          <a:p>
            <a:pPr indent="-317500" lvl="1" marL="914400" rtl="0" algn="l">
              <a:spcBef>
                <a:spcPts val="0"/>
              </a:spcBef>
              <a:spcAft>
                <a:spcPts val="0"/>
              </a:spcAft>
              <a:buSzPts val="1400"/>
              <a:buChar char="○"/>
            </a:pPr>
            <a:r>
              <a:rPr b="1" lang="zh-TW"/>
              <a:t>matches</a:t>
            </a:r>
            <a:r>
              <a:rPr lang="zh-TW"/>
              <a:t>: get a concrete converter from the converter factory and the corresponding </a:t>
            </a:r>
            <a:r>
              <a:rPr lang="zh-TW">
                <a:latin typeface="Courier New"/>
                <a:ea typeface="Courier New"/>
                <a:cs typeface="Courier New"/>
                <a:sym typeface="Courier New"/>
              </a:rPr>
              <a:t>matches()</a:t>
            </a:r>
            <a:r>
              <a:rPr lang="zh-TW"/>
              <a:t>function </a:t>
            </a:r>
            <a:endParaRPr/>
          </a:p>
          <a:p>
            <a:pPr indent="-317500" lvl="1" marL="914400" rtl="0" algn="l">
              <a:spcBef>
                <a:spcPts val="0"/>
              </a:spcBef>
              <a:spcAft>
                <a:spcPts val="0"/>
              </a:spcAft>
              <a:buSzPts val="1400"/>
              <a:buChar char="○"/>
            </a:pPr>
            <a:r>
              <a:rPr b="1" lang="zh-TW"/>
              <a:t>convert</a:t>
            </a:r>
            <a:r>
              <a:rPr lang="zh-TW"/>
              <a:t>: same as ConverterAdatper.convert()</a:t>
            </a:r>
            <a:endParaRPr/>
          </a:p>
        </p:txBody>
      </p:sp>
      <p:sp>
        <p:nvSpPr>
          <p:cNvPr id="483" name="Google Shape;483;p5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(Suppl.) Adapter Pattern</a:t>
            </a:r>
            <a:endParaRPr/>
          </a:p>
        </p:txBody>
      </p:sp>
      <p:sp>
        <p:nvSpPr>
          <p:cNvPr id="484" name="Google Shape;484;p5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485" name="Google Shape;485;p57"/>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zh-TW"/>
              <a:t>Presenter: 劉玠均</a:t>
            </a:r>
            <a:endParaRPr/>
          </a:p>
          <a:p>
            <a:pPr indent="0" lvl="0" marL="0" rtl="0" algn="l">
              <a:spcBef>
                <a:spcPts val="0"/>
              </a:spcBef>
              <a:spcAft>
                <a:spcPts val="1200"/>
              </a:spcAft>
              <a:buNone/>
            </a:pPr>
            <a:r>
              <a:t/>
            </a:r>
            <a:endParaRPr/>
          </a:p>
        </p:txBody>
      </p:sp>
      <p:pic>
        <p:nvPicPr>
          <p:cNvPr id="486" name="Google Shape;486;p57"/>
          <p:cNvPicPr preferRelativeResize="0"/>
          <p:nvPr/>
        </p:nvPicPr>
        <p:blipFill rotWithShape="1">
          <a:blip r:embed="rId3">
            <a:alphaModFix/>
          </a:blip>
          <a:srcRect b="0" l="-1120" r="1119" t="0"/>
          <a:stretch/>
        </p:blipFill>
        <p:spPr>
          <a:xfrm>
            <a:off x="1768862" y="2286000"/>
            <a:ext cx="5542977" cy="21735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5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Singleton Pattern - </a:t>
            </a:r>
            <a:r>
              <a:rPr lang="zh-TW"/>
              <a:t>convert</a:t>
            </a:r>
            <a:endParaRPr/>
          </a:p>
        </p:txBody>
      </p:sp>
      <p:sp>
        <p:nvSpPr>
          <p:cNvPr id="492" name="Google Shape;492;p58"/>
          <p:cNvSpPr txBox="1"/>
          <p:nvPr>
            <p:ph idx="1" type="body"/>
          </p:nvPr>
        </p:nvSpPr>
        <p:spPr>
          <a:xfrm>
            <a:off x="311700" y="1132275"/>
            <a:ext cx="48270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zh-TW"/>
              <a:t>DefaultConversionService</a:t>
            </a:r>
            <a:endParaRPr b="1"/>
          </a:p>
        </p:txBody>
      </p:sp>
      <p:sp>
        <p:nvSpPr>
          <p:cNvPr id="493" name="Google Shape;493;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494" name="Google Shape;494;p58"/>
          <p:cNvPicPr preferRelativeResize="0"/>
          <p:nvPr/>
        </p:nvPicPr>
        <p:blipFill>
          <a:blip r:embed="rId3">
            <a:alphaModFix/>
          </a:blip>
          <a:stretch>
            <a:fillRect/>
          </a:stretch>
        </p:blipFill>
        <p:spPr>
          <a:xfrm>
            <a:off x="362200" y="2017247"/>
            <a:ext cx="4725976" cy="2081553"/>
          </a:xfrm>
          <a:prstGeom prst="rect">
            <a:avLst/>
          </a:prstGeom>
          <a:noFill/>
          <a:ln>
            <a:noFill/>
          </a:ln>
        </p:spPr>
      </p:pic>
      <p:pic>
        <p:nvPicPr>
          <p:cNvPr id="495" name="Google Shape;495;p58"/>
          <p:cNvPicPr preferRelativeResize="0"/>
          <p:nvPr/>
        </p:nvPicPr>
        <p:blipFill>
          <a:blip r:embed="rId4">
            <a:alphaModFix/>
          </a:blip>
          <a:stretch>
            <a:fillRect/>
          </a:stretch>
        </p:blipFill>
        <p:spPr>
          <a:xfrm>
            <a:off x="5314600" y="89300"/>
            <a:ext cx="3555200" cy="496752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5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Abstract </a:t>
            </a:r>
            <a:r>
              <a:rPr lang="zh-TW"/>
              <a:t>Factory Pattern - convert</a:t>
            </a:r>
            <a:endParaRPr/>
          </a:p>
        </p:txBody>
      </p:sp>
      <p:sp>
        <p:nvSpPr>
          <p:cNvPr id="501" name="Google Shape;501;p5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b="1" lang="zh-TW"/>
              <a:t>ConverterFactory</a:t>
            </a:r>
            <a:r>
              <a:rPr lang="zh-TW"/>
              <a:t>: get specific concrete converter by </a:t>
            </a:r>
            <a:r>
              <a:rPr lang="zh-TW" sz="1700">
                <a:latin typeface="Courier New"/>
                <a:ea typeface="Courier New"/>
                <a:cs typeface="Courier New"/>
                <a:sym typeface="Courier New"/>
              </a:rPr>
              <a:t>getConverter</a:t>
            </a:r>
            <a:r>
              <a:rPr lang="zh-TW"/>
              <a:t>.</a:t>
            </a:r>
            <a:endParaRPr/>
          </a:p>
          <a:p>
            <a:pPr indent="0" lvl="0" marL="0" rtl="0" algn="l">
              <a:spcBef>
                <a:spcPts val="1200"/>
              </a:spcBef>
              <a:spcAft>
                <a:spcPts val="1200"/>
              </a:spcAft>
              <a:buNone/>
            </a:pPr>
            <a:r>
              <a:t/>
            </a:r>
            <a:endParaRPr/>
          </a:p>
        </p:txBody>
      </p:sp>
      <p:sp>
        <p:nvSpPr>
          <p:cNvPr id="502" name="Google Shape;502;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03" name="Google Shape;503;p59"/>
          <p:cNvPicPr preferRelativeResize="0"/>
          <p:nvPr/>
        </p:nvPicPr>
        <p:blipFill rotWithShape="1">
          <a:blip r:embed="rId3">
            <a:alphaModFix/>
          </a:blip>
          <a:srcRect b="0" l="0" r="0" t="3053"/>
          <a:stretch/>
        </p:blipFill>
        <p:spPr>
          <a:xfrm>
            <a:off x="653800" y="1595850"/>
            <a:ext cx="7836401" cy="3460975"/>
          </a:xfrm>
          <a:prstGeom prst="rect">
            <a:avLst/>
          </a:prstGeom>
          <a:noFill/>
          <a:ln>
            <a:noFill/>
          </a:ln>
        </p:spPr>
      </p:pic>
      <p:sp>
        <p:nvSpPr>
          <p:cNvPr id="504" name="Google Shape;504;p59"/>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None/>
            </a:pPr>
            <a:r>
              <a:rPr lang="zh-TW"/>
              <a:t>Presenter: 劉玠均</a:t>
            </a:r>
            <a:endParaRPr/>
          </a:p>
          <a:p>
            <a:pPr indent="0" lvl="0" marL="0" rtl="0" algn="l">
              <a:spcBef>
                <a:spcPts val="0"/>
              </a:spcBef>
              <a:spcAft>
                <a:spcPts val="1200"/>
              </a:spcAft>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sp>
        <p:nvSpPr>
          <p:cNvPr id="509" name="Google Shape;509;p6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core/type</a:t>
            </a:r>
            <a:endParaRPr/>
          </a:p>
        </p:txBody>
      </p:sp>
      <p:sp>
        <p:nvSpPr>
          <p:cNvPr id="510" name="Google Shape;510;p6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511" name="Google Shape;511;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12" name="Google Shape;512;p60"/>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zh-TW"/>
              <a:t>Presenter: 劉玠均</a:t>
            </a:r>
            <a:endParaRPr/>
          </a:p>
        </p:txBody>
      </p:sp>
      <p:pic>
        <p:nvPicPr>
          <p:cNvPr id="513" name="Google Shape;513;p60"/>
          <p:cNvPicPr preferRelativeResize="0"/>
          <p:nvPr/>
        </p:nvPicPr>
        <p:blipFill>
          <a:blip r:embed="rId3">
            <a:alphaModFix/>
          </a:blip>
          <a:stretch>
            <a:fillRect/>
          </a:stretch>
        </p:blipFill>
        <p:spPr>
          <a:xfrm>
            <a:off x="200138" y="1099100"/>
            <a:ext cx="8743726" cy="395772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pic>
        <p:nvPicPr>
          <p:cNvPr id="518" name="Google Shape;518;p61"/>
          <p:cNvPicPr preferRelativeResize="0"/>
          <p:nvPr/>
        </p:nvPicPr>
        <p:blipFill>
          <a:blip r:embed="rId3">
            <a:alphaModFix/>
          </a:blip>
          <a:stretch>
            <a:fillRect/>
          </a:stretch>
        </p:blipFill>
        <p:spPr>
          <a:xfrm>
            <a:off x="1191475" y="1611975"/>
            <a:ext cx="6761049" cy="3083675"/>
          </a:xfrm>
          <a:prstGeom prst="rect">
            <a:avLst/>
          </a:prstGeom>
          <a:noFill/>
          <a:ln>
            <a:noFill/>
          </a:ln>
        </p:spPr>
      </p:pic>
      <p:pic>
        <p:nvPicPr>
          <p:cNvPr id="519" name="Google Shape;519;p61"/>
          <p:cNvPicPr preferRelativeResize="0"/>
          <p:nvPr/>
        </p:nvPicPr>
        <p:blipFill rotWithShape="1">
          <a:blip r:embed="rId4">
            <a:alphaModFix/>
          </a:blip>
          <a:srcRect b="25855" l="0" r="6646" t="9972"/>
          <a:stretch/>
        </p:blipFill>
        <p:spPr>
          <a:xfrm>
            <a:off x="311700" y="4572325"/>
            <a:ext cx="5329074" cy="484500"/>
          </a:xfrm>
          <a:prstGeom prst="rect">
            <a:avLst/>
          </a:prstGeom>
          <a:noFill/>
          <a:ln>
            <a:noFill/>
          </a:ln>
        </p:spPr>
      </p:pic>
      <p:sp>
        <p:nvSpPr>
          <p:cNvPr id="520" name="Google Shape;520;p6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b="1" lang="zh-TW"/>
              <a:t>MetadataReaderFactory</a:t>
            </a:r>
            <a:r>
              <a:rPr lang="zh-TW"/>
              <a:t>: create metadata reader via </a:t>
            </a:r>
            <a:r>
              <a:rPr lang="zh-TW" sz="1600">
                <a:latin typeface="Courier New"/>
                <a:ea typeface="Courier New"/>
                <a:cs typeface="Courier New"/>
                <a:sym typeface="Courier New"/>
              </a:rPr>
              <a:t>getMetadataReader</a:t>
            </a:r>
            <a:r>
              <a:rPr lang="zh-TW"/>
              <a:t>.</a:t>
            </a:r>
            <a:endParaRPr/>
          </a:p>
        </p:txBody>
      </p:sp>
      <p:sp>
        <p:nvSpPr>
          <p:cNvPr id="521" name="Google Shape;521;p6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solidFill>
                  <a:srgbClr val="BF3C2C"/>
                </a:solidFill>
              </a:rPr>
              <a:t>Factory Method Pattern</a:t>
            </a:r>
            <a:r>
              <a:rPr lang="zh-TW"/>
              <a:t> - type</a:t>
            </a:r>
            <a:endParaRPr/>
          </a:p>
        </p:txBody>
      </p:sp>
      <p:sp>
        <p:nvSpPr>
          <p:cNvPr id="522" name="Google Shape;522;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cxnSp>
        <p:nvCxnSpPr>
          <p:cNvPr id="523" name="Google Shape;523;p61"/>
          <p:cNvCxnSpPr/>
          <p:nvPr/>
        </p:nvCxnSpPr>
        <p:spPr>
          <a:xfrm rot="-5400000">
            <a:off x="2218400" y="4390700"/>
            <a:ext cx="484500" cy="125400"/>
          </a:xfrm>
          <a:prstGeom prst="curvedConnector3">
            <a:avLst>
              <a:gd fmla="val 50000" name="adj1"/>
            </a:avLst>
          </a:prstGeom>
          <a:noFill/>
          <a:ln cap="flat" cmpd="sng" w="19050">
            <a:solidFill>
              <a:srgbClr val="BF3C2C"/>
            </a:solidFill>
            <a:prstDash val="solid"/>
            <a:round/>
            <a:headEnd len="med" w="med" type="stealth"/>
            <a:tailEnd len="med" w="med" type="none"/>
          </a:ln>
        </p:spPr>
      </p:cxnSp>
      <p:sp>
        <p:nvSpPr>
          <p:cNvPr id="524" name="Google Shape;524;p61"/>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lang="zh-TW"/>
              <a:t>Presenter: 劉玠均</a:t>
            </a:r>
            <a:endParaRPr/>
          </a:p>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84" name="Shape 84"/>
        <p:cNvGrpSpPr/>
        <p:nvPr/>
      </p:nvGrpSpPr>
      <p:grpSpPr>
        <a:xfrm>
          <a:off x="0" y="0"/>
          <a:ext cx="0" cy="0"/>
          <a:chOff x="0" y="0"/>
          <a:chExt cx="0" cy="0"/>
        </a:xfrm>
      </p:grpSpPr>
      <p:sp>
        <p:nvSpPr>
          <p:cNvPr id="85" name="Google Shape;85;p17"/>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Spring Framework Core - core</a:t>
            </a:r>
            <a:endParaRPr/>
          </a:p>
          <a:p>
            <a:pPr indent="0" lvl="0" marL="0" rtl="0" algn="ctr">
              <a:spcBef>
                <a:spcPts val="0"/>
              </a:spcBef>
              <a:spcAft>
                <a:spcPts val="0"/>
              </a:spcAft>
              <a:buNone/>
            </a:pPr>
            <a:r>
              <a:rPr lang="zh-TW" sz="2822"/>
              <a:t>Presenter: 洪世彬、許庭瑋、楊昕叡、劉玠均</a:t>
            </a:r>
            <a:endParaRPr sz="2822"/>
          </a:p>
        </p:txBody>
      </p:sp>
      <p:sp>
        <p:nvSpPr>
          <p:cNvPr id="86" name="Google Shape;86;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sp>
        <p:nvSpPr>
          <p:cNvPr id="529" name="Google Shape;529;p6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SzPts val="1800"/>
              <a:buChar char="●"/>
            </a:pPr>
            <a:r>
              <a:rPr lang="zh-TW"/>
              <a:t>The design pattern here should be </a:t>
            </a:r>
            <a:r>
              <a:rPr b="1" lang="zh-TW"/>
              <a:t>Factory Method pattern</a:t>
            </a:r>
            <a:r>
              <a:rPr lang="zh-TW"/>
              <a:t> not Abstract Factory. Because in </a:t>
            </a:r>
            <a:r>
              <a:rPr lang="zh-TW" sz="1700">
                <a:latin typeface="Courier New"/>
                <a:ea typeface="Courier New"/>
                <a:cs typeface="Courier New"/>
                <a:sym typeface="Courier New"/>
              </a:rPr>
              <a:t>core/classreading</a:t>
            </a:r>
            <a:r>
              <a:rPr lang="zh-TW" sz="1700"/>
              <a:t>, there’s no multiple factories.</a:t>
            </a:r>
            <a:endParaRPr sz="1700"/>
          </a:p>
          <a:p>
            <a:pPr indent="-336550" lvl="0" marL="457200" rtl="0" algn="l">
              <a:lnSpc>
                <a:spcPct val="100000"/>
              </a:lnSpc>
              <a:spcBef>
                <a:spcPts val="0"/>
              </a:spcBef>
              <a:spcAft>
                <a:spcPts val="0"/>
              </a:spcAft>
              <a:buSzPts val="1700"/>
              <a:buChar char="●"/>
            </a:pPr>
            <a:r>
              <a:rPr lang="zh-TW" sz="1700"/>
              <a:t>Hence, it is more like a static factory (i.e., SimpleMetadataReaderFactory) creates a product (i.e., SimpleMetadataReader)</a:t>
            </a:r>
            <a:endParaRPr sz="1700"/>
          </a:p>
        </p:txBody>
      </p:sp>
      <p:sp>
        <p:nvSpPr>
          <p:cNvPr id="530" name="Google Shape;530;p6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Suppl. concrete layer?</a:t>
            </a:r>
            <a:endParaRPr/>
          </a:p>
        </p:txBody>
      </p:sp>
      <p:sp>
        <p:nvSpPr>
          <p:cNvPr id="531" name="Google Shape;531;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32" name="Google Shape;532;p62"/>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lang="zh-TW"/>
              <a:t>Presenter: 劉玠均</a:t>
            </a:r>
            <a:endParaRPr/>
          </a:p>
          <a:p>
            <a:pPr indent="0" lvl="0" marL="0" rtl="0" algn="l">
              <a:spcBef>
                <a:spcPts val="0"/>
              </a:spcBef>
              <a:spcAft>
                <a:spcPts val="1200"/>
              </a:spcAft>
              <a:buNone/>
            </a:pPr>
            <a:r>
              <a:t/>
            </a:r>
            <a:endParaRPr/>
          </a:p>
        </p:txBody>
      </p:sp>
      <p:pic>
        <p:nvPicPr>
          <p:cNvPr id="533" name="Google Shape;533;p62"/>
          <p:cNvPicPr preferRelativeResize="0"/>
          <p:nvPr/>
        </p:nvPicPr>
        <p:blipFill>
          <a:blip r:embed="rId3">
            <a:alphaModFix/>
          </a:blip>
          <a:stretch>
            <a:fillRect/>
          </a:stretch>
        </p:blipFill>
        <p:spPr>
          <a:xfrm>
            <a:off x="1556001" y="2392350"/>
            <a:ext cx="6032000" cy="275115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63"/>
          <p:cNvPicPr preferRelativeResize="0"/>
          <p:nvPr/>
        </p:nvPicPr>
        <p:blipFill>
          <a:blip r:embed="rId3">
            <a:alphaModFix/>
          </a:blip>
          <a:stretch>
            <a:fillRect/>
          </a:stretch>
        </p:blipFill>
        <p:spPr>
          <a:xfrm>
            <a:off x="2247473" y="781825"/>
            <a:ext cx="6541650" cy="4040625"/>
          </a:xfrm>
          <a:prstGeom prst="rect">
            <a:avLst/>
          </a:prstGeom>
          <a:noFill/>
          <a:ln>
            <a:noFill/>
          </a:ln>
        </p:spPr>
      </p:pic>
      <p:sp>
        <p:nvSpPr>
          <p:cNvPr id="539" name="Google Shape;539;p6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Visitor</a:t>
            </a:r>
            <a:r>
              <a:rPr lang="zh-TW"/>
              <a:t> Pattern - type</a:t>
            </a:r>
            <a:endParaRPr/>
          </a:p>
        </p:txBody>
      </p:sp>
      <p:sp>
        <p:nvSpPr>
          <p:cNvPr id="540" name="Google Shape;540;p63"/>
          <p:cNvSpPr txBox="1"/>
          <p:nvPr>
            <p:ph idx="1" type="body"/>
          </p:nvPr>
        </p:nvSpPr>
        <p:spPr>
          <a:xfrm>
            <a:off x="311700" y="1220050"/>
            <a:ext cx="8520600" cy="3348900"/>
          </a:xfrm>
          <a:prstGeom prst="rect">
            <a:avLst/>
          </a:prstGeom>
        </p:spPr>
        <p:txBody>
          <a:bodyPr anchorCtr="0" anchor="t" bIns="91425" lIns="91425" spcFirstLastPara="1" rIns="91425" wrap="square" tIns="91425">
            <a:normAutofit/>
          </a:bodyPr>
          <a:lstStyle/>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0" lvl="0" marL="0" marR="0" rtl="0" algn="l">
              <a:lnSpc>
                <a:spcPct val="100000"/>
              </a:lnSpc>
              <a:spcBef>
                <a:spcPts val="0"/>
              </a:spcBef>
              <a:spcAft>
                <a:spcPts val="0"/>
              </a:spcAft>
              <a:buNone/>
            </a:pPr>
            <a:r>
              <a:t/>
            </a:r>
            <a:endParaRPr/>
          </a:p>
          <a:p>
            <a:pPr indent="-342900" lvl="0" marL="457200" marR="0" rtl="0" algn="l">
              <a:lnSpc>
                <a:spcPct val="100000"/>
              </a:lnSpc>
              <a:spcBef>
                <a:spcPts val="0"/>
              </a:spcBef>
              <a:spcAft>
                <a:spcPts val="0"/>
              </a:spcAft>
              <a:buSzPts val="1800"/>
              <a:buChar char="●"/>
            </a:pPr>
            <a:r>
              <a:rPr lang="zh-TW"/>
              <a:t>asm.ClassReader accepts </a:t>
            </a:r>
            <a:br>
              <a:rPr lang="zh-TW"/>
            </a:br>
            <a:r>
              <a:rPr lang="zh-TW"/>
              <a:t>ClassVisitor for visiting </a:t>
            </a:r>
            <a:br>
              <a:rPr lang="zh-TW"/>
            </a:br>
            <a:r>
              <a:rPr lang="zh-TW"/>
              <a:t>concrete Metadata via </a:t>
            </a:r>
            <a:br>
              <a:rPr lang="zh-TW"/>
            </a:br>
            <a:r>
              <a:rPr lang="zh-TW">
                <a:latin typeface="Courier New"/>
                <a:ea typeface="Courier New"/>
                <a:cs typeface="Courier New"/>
                <a:sym typeface="Courier New"/>
              </a:rPr>
              <a:t>visit*</a:t>
            </a:r>
            <a:r>
              <a:rPr lang="zh-TW"/>
              <a:t> functions.</a:t>
            </a:r>
            <a:endParaRPr/>
          </a:p>
        </p:txBody>
      </p:sp>
      <p:sp>
        <p:nvSpPr>
          <p:cNvPr id="541" name="Google Shape;541;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42" name="Google Shape;542;p63"/>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lang="zh-TW"/>
              <a:t>Presenter: 劉玠均</a:t>
            </a:r>
            <a:endParaRPr/>
          </a:p>
          <a:p>
            <a:pPr indent="0" lvl="0" marL="0" rtl="0" algn="l">
              <a:spcBef>
                <a:spcPts val="0"/>
              </a:spcBef>
              <a:spcAft>
                <a:spcPts val="12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4"/>
          <p:cNvSpPr txBox="1"/>
          <p:nvPr>
            <p:ph idx="1" type="body"/>
          </p:nvPr>
        </p:nvSpPr>
        <p:spPr>
          <a:xfrm>
            <a:off x="311700" y="1152475"/>
            <a:ext cx="8346900" cy="3416400"/>
          </a:xfrm>
          <a:prstGeom prst="rect">
            <a:avLst/>
          </a:prstGeom>
        </p:spPr>
        <p:txBody>
          <a:bodyPr anchorCtr="0" anchor="t" bIns="91425" lIns="91425" spcFirstLastPara="1" rIns="91425" wrap="square" tIns="91425">
            <a:normAutofit/>
          </a:bodyPr>
          <a:lstStyle/>
          <a:p>
            <a:pPr indent="-342900" lvl="0" marL="457200" rtl="0" algn="l">
              <a:lnSpc>
                <a:spcPct val="100000"/>
              </a:lnSpc>
              <a:spcBef>
                <a:spcPts val="0"/>
              </a:spcBef>
              <a:spcAft>
                <a:spcPts val="0"/>
              </a:spcAft>
              <a:buClr>
                <a:schemeClr val="dk1"/>
              </a:buClr>
              <a:buSzPts val="1800"/>
              <a:buChar char="●"/>
            </a:pPr>
            <a:r>
              <a:rPr lang="zh-TW">
                <a:solidFill>
                  <a:schemeClr val="dk1"/>
                </a:solidFill>
              </a:rPr>
              <a:t>SimpleMetadataReader</a:t>
            </a:r>
            <a:endParaRPr>
              <a:solidFill>
                <a:schemeClr val="dk1"/>
              </a:solidFill>
            </a:endParaRPr>
          </a:p>
          <a:p>
            <a:pPr indent="0" lvl="0" marL="45720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t/>
            </a:r>
            <a:endParaRPr sz="1900">
              <a:solidFill>
                <a:schemeClr val="dk1"/>
              </a:solidFill>
            </a:endParaRPr>
          </a:p>
          <a:p>
            <a:pPr indent="0" lvl="0" marL="0" rtl="0" algn="l">
              <a:lnSpc>
                <a:spcPct val="100000"/>
              </a:lnSpc>
              <a:spcBef>
                <a:spcPts val="0"/>
              </a:spcBef>
              <a:spcAft>
                <a:spcPts val="0"/>
              </a:spcAft>
              <a:buNone/>
            </a:pPr>
            <a:r>
              <a:t/>
            </a:r>
            <a:endParaRPr sz="1900">
              <a:solidFill>
                <a:schemeClr val="dk1"/>
              </a:solidFill>
            </a:endParaRPr>
          </a:p>
          <a:p>
            <a:pPr indent="0" lvl="0" marL="0" rtl="0" algn="l">
              <a:lnSpc>
                <a:spcPct val="100000"/>
              </a:lnSpc>
              <a:spcBef>
                <a:spcPts val="0"/>
              </a:spcBef>
              <a:spcAft>
                <a:spcPts val="0"/>
              </a:spcAft>
              <a:buNone/>
            </a:pPr>
            <a:r>
              <a:t/>
            </a:r>
            <a:endParaRPr sz="1900">
              <a:solidFill>
                <a:schemeClr val="dk1"/>
              </a:solidFill>
            </a:endParaRPr>
          </a:p>
          <a:p>
            <a:pPr indent="-342900" lvl="0" marL="457200" rtl="0" algn="l">
              <a:lnSpc>
                <a:spcPct val="100000"/>
              </a:lnSpc>
              <a:spcBef>
                <a:spcPts val="0"/>
              </a:spcBef>
              <a:spcAft>
                <a:spcPts val="0"/>
              </a:spcAft>
              <a:buClr>
                <a:schemeClr val="dk1"/>
              </a:buClr>
              <a:buSzPts val="1800"/>
              <a:buChar char="●"/>
            </a:pPr>
            <a:r>
              <a:rPr lang="zh-TW">
                <a:solidFill>
                  <a:schemeClr val="dk1"/>
                </a:solidFill>
              </a:rPr>
              <a:t>These visit functions are used in</a:t>
            </a:r>
            <a:r>
              <a:rPr b="1" lang="zh-TW">
                <a:solidFill>
                  <a:srgbClr val="0B5394"/>
                </a:solidFill>
              </a:rPr>
              <a:t> </a:t>
            </a:r>
            <a:r>
              <a:rPr b="1" lang="zh-TW">
                <a:solidFill>
                  <a:srgbClr val="1155CC"/>
                </a:solidFill>
              </a:rPr>
              <a:t>asm.ClassReader.</a:t>
            </a:r>
            <a:r>
              <a:rPr b="1" lang="zh-TW" u="sng">
                <a:solidFill>
                  <a:srgbClr val="1155CC"/>
                </a:solidFill>
              </a:rPr>
              <a:t>accept</a:t>
            </a:r>
            <a:r>
              <a:rPr b="1" lang="zh-TW">
                <a:solidFill>
                  <a:srgbClr val="1155CC"/>
                </a:solidFill>
              </a:rPr>
              <a:t>(classVisitor…)</a:t>
            </a:r>
            <a:endParaRPr b="1">
              <a:solidFill>
                <a:srgbClr val="1155CC"/>
              </a:solidFill>
            </a:endParaRPr>
          </a:p>
        </p:txBody>
      </p:sp>
      <p:sp>
        <p:nvSpPr>
          <p:cNvPr id="548" name="Google Shape;548;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49" name="Google Shape;549;p64"/>
          <p:cNvPicPr preferRelativeResize="0"/>
          <p:nvPr/>
        </p:nvPicPr>
        <p:blipFill rotWithShape="1">
          <a:blip r:embed="rId3">
            <a:alphaModFix/>
          </a:blip>
          <a:srcRect b="0" l="0" r="11371" t="0"/>
          <a:stretch/>
        </p:blipFill>
        <p:spPr>
          <a:xfrm>
            <a:off x="519725" y="1699950"/>
            <a:ext cx="8104552" cy="871800"/>
          </a:xfrm>
          <a:prstGeom prst="rect">
            <a:avLst/>
          </a:prstGeom>
          <a:noFill/>
          <a:ln>
            <a:noFill/>
          </a:ln>
        </p:spPr>
      </p:pic>
      <p:pic>
        <p:nvPicPr>
          <p:cNvPr id="550" name="Google Shape;550;p64"/>
          <p:cNvPicPr preferRelativeResize="0"/>
          <p:nvPr/>
        </p:nvPicPr>
        <p:blipFill rotWithShape="1">
          <a:blip r:embed="rId4">
            <a:alphaModFix/>
          </a:blip>
          <a:srcRect b="0" l="0" r="0" t="53912"/>
          <a:stretch/>
        </p:blipFill>
        <p:spPr>
          <a:xfrm>
            <a:off x="1228570" y="3093800"/>
            <a:ext cx="6513154" cy="1723824"/>
          </a:xfrm>
          <a:prstGeom prst="rect">
            <a:avLst/>
          </a:prstGeom>
          <a:noFill/>
          <a:ln>
            <a:noFill/>
          </a:ln>
        </p:spPr>
      </p:pic>
      <p:sp>
        <p:nvSpPr>
          <p:cNvPr id="551" name="Google Shape;551;p64"/>
          <p:cNvSpPr txBox="1"/>
          <p:nvPr>
            <p:ph type="title"/>
          </p:nvPr>
        </p:nvSpPr>
        <p:spPr>
          <a:xfrm>
            <a:off x="311700" y="4854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Visitor Pattern - type/classreading</a:t>
            </a:r>
            <a:endParaRPr/>
          </a:p>
        </p:txBody>
      </p:sp>
      <p:sp>
        <p:nvSpPr>
          <p:cNvPr id="552" name="Google Shape;552;p64"/>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lang="zh-TW"/>
              <a:t>Presenter: 劉玠均</a:t>
            </a:r>
            <a:endParaRPr/>
          </a:p>
          <a:p>
            <a:pPr indent="0" lvl="0" marL="0" rtl="0" algn="l">
              <a:spcBef>
                <a:spcPts val="0"/>
              </a:spcBef>
              <a:spcAft>
                <a:spcPts val="120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6" name="Shape 556"/>
        <p:cNvGrpSpPr/>
        <p:nvPr/>
      </p:nvGrpSpPr>
      <p:grpSpPr>
        <a:xfrm>
          <a:off x="0" y="0"/>
          <a:ext cx="0" cy="0"/>
          <a:chOff x="0" y="0"/>
          <a:chExt cx="0" cy="0"/>
        </a:xfrm>
      </p:grpSpPr>
      <p:pic>
        <p:nvPicPr>
          <p:cNvPr id="557" name="Google Shape;557;p65"/>
          <p:cNvPicPr preferRelativeResize="0"/>
          <p:nvPr/>
        </p:nvPicPr>
        <p:blipFill>
          <a:blip r:embed="rId3">
            <a:alphaModFix/>
          </a:blip>
          <a:stretch>
            <a:fillRect/>
          </a:stretch>
        </p:blipFill>
        <p:spPr>
          <a:xfrm>
            <a:off x="197900" y="3967400"/>
            <a:ext cx="4081223" cy="759025"/>
          </a:xfrm>
          <a:prstGeom prst="rect">
            <a:avLst/>
          </a:prstGeom>
          <a:noFill/>
          <a:ln>
            <a:noFill/>
          </a:ln>
        </p:spPr>
      </p:pic>
      <p:pic>
        <p:nvPicPr>
          <p:cNvPr id="558" name="Google Shape;558;p65"/>
          <p:cNvPicPr preferRelativeResize="0"/>
          <p:nvPr/>
        </p:nvPicPr>
        <p:blipFill rotWithShape="1">
          <a:blip r:embed="rId4">
            <a:alphaModFix/>
          </a:blip>
          <a:srcRect b="0" l="0" r="0" t="18393"/>
          <a:stretch/>
        </p:blipFill>
        <p:spPr>
          <a:xfrm>
            <a:off x="3438125" y="2013375"/>
            <a:ext cx="5583027" cy="3043449"/>
          </a:xfrm>
          <a:prstGeom prst="rect">
            <a:avLst/>
          </a:prstGeom>
          <a:noFill/>
          <a:ln>
            <a:noFill/>
          </a:ln>
        </p:spPr>
      </p:pic>
      <p:sp>
        <p:nvSpPr>
          <p:cNvPr id="559" name="Google Shape;559;p6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Suppl. Other Concrete Visitors</a:t>
            </a:r>
            <a:endParaRPr/>
          </a:p>
        </p:txBody>
      </p:sp>
      <p:sp>
        <p:nvSpPr>
          <p:cNvPr id="560" name="Google Shape;560;p6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The other two concrete visitors are MergedAnnotationReadingVisitor and SimpleMethodMetadataReadingVisitor; </a:t>
            </a:r>
            <a:r>
              <a:rPr lang="zh-TW" sz="1700">
                <a:latin typeface="Courier New"/>
                <a:ea typeface="Courier New"/>
                <a:cs typeface="Courier New"/>
                <a:sym typeface="Courier New"/>
              </a:rPr>
              <a:t>visit* </a:t>
            </a:r>
            <a:r>
              <a:rPr lang="zh-TW" sz="1700"/>
              <a:t>functions are listed below.</a:t>
            </a:r>
            <a:endParaRPr sz="1700"/>
          </a:p>
          <a:p>
            <a:pPr indent="-336550" lvl="0" marL="457200" rtl="0" algn="l">
              <a:spcBef>
                <a:spcPts val="0"/>
              </a:spcBef>
              <a:spcAft>
                <a:spcPts val="0"/>
              </a:spcAft>
              <a:buSzPts val="1700"/>
              <a:buChar char="●"/>
            </a:pPr>
            <a:r>
              <a:rPr lang="zh-TW" sz="1700"/>
              <a:t>Java Consumer allows</a:t>
            </a:r>
            <a:br>
              <a:rPr lang="zh-TW" sz="1700"/>
            </a:br>
            <a:r>
              <a:rPr lang="zh-TW" sz="1700"/>
              <a:t>Visitors to visit class.</a:t>
            </a:r>
            <a:br>
              <a:rPr lang="zh-TW" sz="1700"/>
            </a:br>
            <a:r>
              <a:rPr lang="zh-TW" sz="1700"/>
              <a:t>An example is </a:t>
            </a:r>
            <a:br>
              <a:rPr lang="zh-TW" sz="1700"/>
            </a:br>
            <a:r>
              <a:rPr lang="zh-TW" sz="1500">
                <a:latin typeface="Courier New"/>
                <a:ea typeface="Courier New"/>
                <a:cs typeface="Courier New"/>
                <a:sym typeface="Courier New"/>
              </a:rPr>
              <a:t>SimpleMethod-</a:t>
            </a:r>
            <a:br>
              <a:rPr lang="zh-TW" sz="1500">
                <a:latin typeface="Courier New"/>
                <a:ea typeface="Courier New"/>
                <a:cs typeface="Courier New"/>
                <a:sym typeface="Courier New"/>
              </a:rPr>
            </a:br>
            <a:r>
              <a:rPr lang="zh-TW" sz="1500">
                <a:latin typeface="Courier New"/>
                <a:ea typeface="Courier New"/>
                <a:cs typeface="Courier New"/>
                <a:sym typeface="Courier New"/>
              </a:rPr>
              <a:t>MetadataReadingVisitor</a:t>
            </a:r>
            <a:br>
              <a:rPr lang="zh-TW" sz="1500">
                <a:latin typeface="Courier New"/>
                <a:ea typeface="Courier New"/>
                <a:cs typeface="Courier New"/>
                <a:sym typeface="Courier New"/>
              </a:rPr>
            </a:br>
            <a:r>
              <a:rPr lang="zh-TW" sz="1500">
                <a:latin typeface="Courier New"/>
                <a:ea typeface="Courier New"/>
                <a:cs typeface="Courier New"/>
                <a:sym typeface="Courier New"/>
              </a:rPr>
              <a:t>.visitEnd()</a:t>
            </a:r>
            <a:r>
              <a:rPr lang="zh-TW" sz="1700"/>
              <a:t> as code below.</a:t>
            </a:r>
            <a:endParaRPr sz="1700"/>
          </a:p>
        </p:txBody>
      </p:sp>
      <p:sp>
        <p:nvSpPr>
          <p:cNvPr id="561" name="Google Shape;561;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62" name="Google Shape;562;p65"/>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zh-TW"/>
              <a:t>Presenter: 劉玠均</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6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Builder Pattern - ResolvableType</a:t>
            </a:r>
            <a:endParaRPr/>
          </a:p>
        </p:txBody>
      </p:sp>
      <p:sp>
        <p:nvSpPr>
          <p:cNvPr id="568" name="Google Shape;568;p6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ResolvableType contains multiple private constructors</a:t>
            </a:r>
            <a:endParaRPr/>
          </a:p>
          <a:p>
            <a:pPr indent="-342900" lvl="0" marL="457200" rtl="0" algn="l">
              <a:spcBef>
                <a:spcPts val="0"/>
              </a:spcBef>
              <a:spcAft>
                <a:spcPts val="0"/>
              </a:spcAft>
              <a:buSzPts val="1800"/>
              <a:buChar char="●"/>
            </a:pPr>
            <a:r>
              <a:rPr lang="zh-TW"/>
              <a:t>VariableResolver use </a:t>
            </a:r>
            <a:r>
              <a:rPr lang="zh-TW" sz="1700">
                <a:latin typeface="Courier New"/>
                <a:ea typeface="Courier New"/>
                <a:cs typeface="Courier New"/>
                <a:sym typeface="Courier New"/>
              </a:rPr>
              <a:t>for*</a:t>
            </a:r>
            <a:r>
              <a:rPr lang="zh-TW"/>
              <a:t> functions (e.g., forClass, forField</a:t>
            </a:r>
            <a:r>
              <a:rPr lang="zh-TW"/>
              <a:t>) to build ResolvableType</a:t>
            </a:r>
            <a:endParaRPr/>
          </a:p>
        </p:txBody>
      </p:sp>
      <p:sp>
        <p:nvSpPr>
          <p:cNvPr id="569" name="Google Shape;569;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70" name="Google Shape;570;p66"/>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zh-TW"/>
              <a:t>Presenter: 劉玠均</a:t>
            </a:r>
            <a:endParaRPr/>
          </a:p>
        </p:txBody>
      </p:sp>
      <p:pic>
        <p:nvPicPr>
          <p:cNvPr id="571" name="Google Shape;571;p66"/>
          <p:cNvPicPr preferRelativeResize="0"/>
          <p:nvPr/>
        </p:nvPicPr>
        <p:blipFill>
          <a:blip r:embed="rId3">
            <a:alphaModFix/>
          </a:blip>
          <a:stretch>
            <a:fillRect/>
          </a:stretch>
        </p:blipFill>
        <p:spPr>
          <a:xfrm>
            <a:off x="0" y="2349470"/>
            <a:ext cx="9143999" cy="253851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75" name="Shape 575"/>
        <p:cNvGrpSpPr/>
        <p:nvPr/>
      </p:nvGrpSpPr>
      <p:grpSpPr>
        <a:xfrm>
          <a:off x="0" y="0"/>
          <a:ext cx="0" cy="0"/>
          <a:chOff x="0" y="0"/>
          <a:chExt cx="0" cy="0"/>
        </a:xfrm>
      </p:grpSpPr>
      <p:sp>
        <p:nvSpPr>
          <p:cNvPr id="576" name="Google Shape;576;p6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Builder</a:t>
            </a:r>
            <a:r>
              <a:rPr lang="zh-TW"/>
              <a:t> Pattern </a:t>
            </a:r>
            <a:r>
              <a:rPr lang="zh-TW">
                <a:solidFill>
                  <a:srgbClr val="C7254E"/>
                </a:solidFill>
              </a:rPr>
              <a:t>(Adjust content)</a:t>
            </a:r>
            <a:r>
              <a:rPr lang="zh-TW"/>
              <a:t> </a:t>
            </a:r>
            <a:endParaRPr/>
          </a:p>
        </p:txBody>
      </p:sp>
      <p:sp>
        <p:nvSpPr>
          <p:cNvPr id="577" name="Google Shape;577;p6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chemeClr val="dk1"/>
              </a:buClr>
              <a:buSzPts val="1800"/>
              <a:buChar char="●"/>
            </a:pPr>
            <a:r>
              <a:rPr lang="zh-TW"/>
              <a:t>Use </a:t>
            </a:r>
            <a:r>
              <a:rPr b="1" lang="zh-TW"/>
              <a:t>forType</a:t>
            </a:r>
            <a:r>
              <a:rPr lang="zh-TW"/>
              <a:t>(type: Type, typeProvider: TypeProvider, </a:t>
            </a:r>
            <a:r>
              <a:rPr b="1" lang="zh-TW"/>
              <a:t>variableResolver: VariableResolver</a:t>
            </a:r>
            <a:r>
              <a:rPr lang="zh-TW"/>
              <a:t>) to initialize the private constructor</a:t>
            </a:r>
            <a:endParaRPr/>
          </a:p>
        </p:txBody>
      </p:sp>
      <p:sp>
        <p:nvSpPr>
          <p:cNvPr id="578" name="Google Shape;578;p6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579" name="Google Shape;579;p67"/>
          <p:cNvPicPr preferRelativeResize="0"/>
          <p:nvPr/>
        </p:nvPicPr>
        <p:blipFill>
          <a:blip r:embed="rId3">
            <a:alphaModFix/>
          </a:blip>
          <a:stretch>
            <a:fillRect/>
          </a:stretch>
        </p:blipFill>
        <p:spPr>
          <a:xfrm>
            <a:off x="952175" y="1961548"/>
            <a:ext cx="7239651" cy="2863525"/>
          </a:xfrm>
          <a:prstGeom prst="rect">
            <a:avLst/>
          </a:prstGeom>
          <a:noFill/>
          <a:ln>
            <a:noFill/>
          </a:ln>
        </p:spPr>
      </p:pic>
      <p:sp>
        <p:nvSpPr>
          <p:cNvPr id="580" name="Google Shape;580;p67"/>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fontScale="92500" lnSpcReduction="20000"/>
          </a:bodyPr>
          <a:lstStyle/>
          <a:p>
            <a:pPr indent="0" lvl="0" marL="0" rtl="0" algn="l">
              <a:lnSpc>
                <a:spcPct val="100000"/>
              </a:lnSpc>
              <a:spcBef>
                <a:spcPts val="0"/>
              </a:spcBef>
              <a:spcAft>
                <a:spcPts val="0"/>
              </a:spcAft>
              <a:buClr>
                <a:schemeClr val="dk1"/>
              </a:buClr>
              <a:buSzPct val="91666"/>
              <a:buFont typeface="Arial"/>
              <a:buNone/>
            </a:pPr>
            <a:r>
              <a:rPr lang="zh-TW"/>
              <a:t>Presenter: 劉玠均</a:t>
            </a:r>
            <a:endParaRPr/>
          </a:p>
          <a:p>
            <a:pPr indent="0" lvl="0" marL="0" rtl="0" algn="l">
              <a:spcBef>
                <a:spcPts val="0"/>
              </a:spcBef>
              <a:spcAft>
                <a:spcPts val="120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584" name="Shape 584"/>
        <p:cNvGrpSpPr/>
        <p:nvPr/>
      </p:nvGrpSpPr>
      <p:grpSpPr>
        <a:xfrm>
          <a:off x="0" y="0"/>
          <a:ext cx="0" cy="0"/>
          <a:chOff x="0" y="0"/>
          <a:chExt cx="0" cy="0"/>
        </a:xfrm>
      </p:grpSpPr>
      <p:sp>
        <p:nvSpPr>
          <p:cNvPr id="585" name="Google Shape;585;p68"/>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Spring Framework Core - CGLIB</a:t>
            </a:r>
            <a:endParaRPr/>
          </a:p>
          <a:p>
            <a:pPr indent="0" lvl="0" marL="0" rtl="0" algn="ctr">
              <a:spcBef>
                <a:spcPts val="0"/>
              </a:spcBef>
              <a:spcAft>
                <a:spcPts val="0"/>
              </a:spcAft>
              <a:buNone/>
            </a:pPr>
            <a:r>
              <a:rPr lang="zh-TW" sz="2822"/>
              <a:t>presenter: 林俊佑</a:t>
            </a:r>
            <a:endParaRPr sz="2822"/>
          </a:p>
        </p:txBody>
      </p:sp>
      <p:sp>
        <p:nvSpPr>
          <p:cNvPr id="586" name="Google Shape;586;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p69"/>
          <p:cNvSpPr txBox="1"/>
          <p:nvPr>
            <p:ph type="title"/>
          </p:nvPr>
        </p:nvSpPr>
        <p:spPr>
          <a:xfrm>
            <a:off x="311700" y="19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Overview (in cglib)</a:t>
            </a:r>
            <a:endParaRPr/>
          </a:p>
        </p:txBody>
      </p:sp>
      <p:sp>
        <p:nvSpPr>
          <p:cNvPr id="592" name="Google Shape;592;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593" name="Google Shape;593;p69"/>
          <p:cNvSpPr/>
          <p:nvPr/>
        </p:nvSpPr>
        <p:spPr>
          <a:xfrm>
            <a:off x="1035000" y="1037125"/>
            <a:ext cx="7074000" cy="36261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94" name="Google Shape;594;p69"/>
          <p:cNvSpPr/>
          <p:nvPr/>
        </p:nvSpPr>
        <p:spPr>
          <a:xfrm>
            <a:off x="1206400" y="2796225"/>
            <a:ext cx="6703500" cy="8157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Core</a:t>
            </a:r>
            <a:endParaRPr/>
          </a:p>
        </p:txBody>
      </p:sp>
      <p:sp>
        <p:nvSpPr>
          <p:cNvPr id="595" name="Google Shape;595;p69"/>
          <p:cNvSpPr/>
          <p:nvPr/>
        </p:nvSpPr>
        <p:spPr>
          <a:xfrm>
            <a:off x="1206400" y="3696875"/>
            <a:ext cx="891000" cy="815700"/>
          </a:xfrm>
          <a:prstGeom prst="rect">
            <a:avLst/>
          </a:prstGeom>
          <a:solidFill>
            <a:srgbClr val="F4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Utils</a:t>
            </a:r>
            <a:endParaRPr/>
          </a:p>
        </p:txBody>
      </p:sp>
      <p:sp>
        <p:nvSpPr>
          <p:cNvPr id="596" name="Google Shape;596;p69"/>
          <p:cNvSpPr/>
          <p:nvPr/>
        </p:nvSpPr>
        <p:spPr>
          <a:xfrm>
            <a:off x="1206400" y="1153675"/>
            <a:ext cx="2144400" cy="155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Proxy</a:t>
            </a:r>
            <a:endParaRPr/>
          </a:p>
        </p:txBody>
      </p:sp>
      <p:sp>
        <p:nvSpPr>
          <p:cNvPr id="597" name="Google Shape;597;p69"/>
          <p:cNvSpPr/>
          <p:nvPr/>
        </p:nvSpPr>
        <p:spPr>
          <a:xfrm>
            <a:off x="3485945" y="1153675"/>
            <a:ext cx="2144400" cy="155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Beans</a:t>
            </a:r>
            <a:endParaRPr/>
          </a:p>
        </p:txBody>
      </p:sp>
      <p:sp>
        <p:nvSpPr>
          <p:cNvPr id="598" name="Google Shape;598;p69"/>
          <p:cNvSpPr/>
          <p:nvPr/>
        </p:nvSpPr>
        <p:spPr>
          <a:xfrm>
            <a:off x="2186600" y="3696875"/>
            <a:ext cx="5723400" cy="815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Transform</a:t>
            </a:r>
            <a:endParaRPr/>
          </a:p>
        </p:txBody>
      </p:sp>
      <p:sp>
        <p:nvSpPr>
          <p:cNvPr id="599" name="Google Shape;599;p69"/>
          <p:cNvSpPr/>
          <p:nvPr/>
        </p:nvSpPr>
        <p:spPr>
          <a:xfrm>
            <a:off x="5765490" y="1153675"/>
            <a:ext cx="2144400" cy="15576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Reflect</a:t>
            </a:r>
            <a:endParaRPr/>
          </a:p>
        </p:txBody>
      </p:sp>
      <p:sp>
        <p:nvSpPr>
          <p:cNvPr id="600" name="Google Shape;600;p69"/>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p70"/>
          <p:cNvSpPr txBox="1"/>
          <p:nvPr>
            <p:ph type="title"/>
          </p:nvPr>
        </p:nvSpPr>
        <p:spPr>
          <a:xfrm>
            <a:off x="311700" y="19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Overview (outside cglib)</a:t>
            </a:r>
            <a:endParaRPr/>
          </a:p>
        </p:txBody>
      </p:sp>
      <p:sp>
        <p:nvSpPr>
          <p:cNvPr id="606" name="Google Shape;606;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07" name="Google Shape;607;p70"/>
          <p:cNvSpPr/>
          <p:nvPr/>
        </p:nvSpPr>
        <p:spPr>
          <a:xfrm>
            <a:off x="1035000" y="1037125"/>
            <a:ext cx="7074000" cy="36261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08" name="Google Shape;608;p70"/>
          <p:cNvSpPr/>
          <p:nvPr/>
        </p:nvSpPr>
        <p:spPr>
          <a:xfrm>
            <a:off x="1220250" y="3360850"/>
            <a:ext cx="5757600" cy="505500"/>
          </a:xfrm>
          <a:prstGeom prst="rect">
            <a:avLst/>
          </a:prstGeom>
          <a:solidFill>
            <a:srgbClr val="FCE5C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ASM</a:t>
            </a:r>
            <a:endParaRPr/>
          </a:p>
        </p:txBody>
      </p:sp>
      <p:sp>
        <p:nvSpPr>
          <p:cNvPr id="609" name="Google Shape;609;p70"/>
          <p:cNvSpPr/>
          <p:nvPr/>
        </p:nvSpPr>
        <p:spPr>
          <a:xfrm>
            <a:off x="1220250" y="1126250"/>
            <a:ext cx="2625300" cy="1582200"/>
          </a:xfrm>
          <a:prstGeom prst="rect">
            <a:avLst/>
          </a:prstGeom>
          <a:solidFill>
            <a:srgbClr val="EEEEEE"/>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Web Application</a:t>
            </a:r>
            <a:endParaRPr/>
          </a:p>
        </p:txBody>
      </p:sp>
      <p:sp>
        <p:nvSpPr>
          <p:cNvPr id="610" name="Google Shape;610;p70"/>
          <p:cNvSpPr/>
          <p:nvPr/>
        </p:nvSpPr>
        <p:spPr>
          <a:xfrm>
            <a:off x="1206500" y="3939875"/>
            <a:ext cx="6703500" cy="572700"/>
          </a:xfrm>
          <a:prstGeom prst="rect">
            <a:avLst/>
          </a:prstGeom>
          <a:solidFill>
            <a:srgbClr val="CCCC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JVM Bytes Code</a:t>
            </a:r>
            <a:endParaRPr/>
          </a:p>
        </p:txBody>
      </p:sp>
      <p:sp>
        <p:nvSpPr>
          <p:cNvPr id="611" name="Google Shape;611;p70"/>
          <p:cNvSpPr/>
          <p:nvPr/>
        </p:nvSpPr>
        <p:spPr>
          <a:xfrm>
            <a:off x="1220250" y="2781825"/>
            <a:ext cx="5017500" cy="505500"/>
          </a:xfrm>
          <a:prstGeom prst="rect">
            <a:avLst/>
          </a:prstGeom>
          <a:solidFill>
            <a:srgbClr val="FFE599"/>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CGLIB</a:t>
            </a:r>
            <a:endParaRPr/>
          </a:p>
        </p:txBody>
      </p:sp>
      <p:sp>
        <p:nvSpPr>
          <p:cNvPr id="612" name="Google Shape;612;p70"/>
          <p:cNvSpPr/>
          <p:nvPr/>
        </p:nvSpPr>
        <p:spPr>
          <a:xfrm>
            <a:off x="1289700" y="2110575"/>
            <a:ext cx="2486400" cy="505500"/>
          </a:xfrm>
          <a:prstGeom prst="rect">
            <a:avLst/>
          </a:prstGeom>
          <a:solidFill>
            <a:srgbClr val="F9CB9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Spring AOP</a:t>
            </a:r>
            <a:endParaRPr/>
          </a:p>
        </p:txBody>
      </p:sp>
      <p:sp>
        <p:nvSpPr>
          <p:cNvPr id="613" name="Google Shape;613;p70"/>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7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Basic Step</a:t>
            </a:r>
            <a:endParaRPr/>
          </a:p>
        </p:txBody>
      </p:sp>
      <p:sp>
        <p:nvSpPr>
          <p:cNvPr id="619" name="Google Shape;619;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20" name="Google Shape;620;p71"/>
          <p:cNvPicPr preferRelativeResize="0"/>
          <p:nvPr/>
        </p:nvPicPr>
        <p:blipFill>
          <a:blip r:embed="rId3">
            <a:alphaModFix/>
          </a:blip>
          <a:stretch>
            <a:fillRect/>
          </a:stretch>
        </p:blipFill>
        <p:spPr>
          <a:xfrm>
            <a:off x="743300" y="1190275"/>
            <a:ext cx="2899333" cy="3820975"/>
          </a:xfrm>
          <a:prstGeom prst="rect">
            <a:avLst/>
          </a:prstGeom>
          <a:noFill/>
          <a:ln>
            <a:noFill/>
          </a:ln>
        </p:spPr>
      </p:pic>
      <p:pic>
        <p:nvPicPr>
          <p:cNvPr id="621" name="Google Shape;621;p71"/>
          <p:cNvPicPr preferRelativeResize="0"/>
          <p:nvPr/>
        </p:nvPicPr>
        <p:blipFill>
          <a:blip r:embed="rId4">
            <a:alphaModFix/>
          </a:blip>
          <a:stretch>
            <a:fillRect/>
          </a:stretch>
        </p:blipFill>
        <p:spPr>
          <a:xfrm>
            <a:off x="4462700" y="0"/>
            <a:ext cx="3478381" cy="5143499"/>
          </a:xfrm>
          <a:prstGeom prst="rect">
            <a:avLst/>
          </a:prstGeom>
          <a:noFill/>
          <a:ln>
            <a:noFill/>
          </a:ln>
        </p:spPr>
      </p:pic>
      <p:sp>
        <p:nvSpPr>
          <p:cNvPr id="622" name="Google Shape;622;p71"/>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 name="Shape 90"/>
        <p:cNvGrpSpPr/>
        <p:nvPr/>
      </p:nvGrpSpPr>
      <p:grpSpPr>
        <a:xfrm>
          <a:off x="0" y="0"/>
          <a:ext cx="0" cy="0"/>
          <a:chOff x="0" y="0"/>
          <a:chExt cx="0" cy="0"/>
        </a:xfrm>
      </p:grpSpPr>
      <p:sp>
        <p:nvSpPr>
          <p:cNvPr id="91" name="Google Shape;91;p18"/>
          <p:cNvSpPr txBox="1"/>
          <p:nvPr>
            <p:ph type="title"/>
          </p:nvPr>
        </p:nvSpPr>
        <p:spPr>
          <a:xfrm>
            <a:off x="311700" y="1976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Overview (</a:t>
            </a:r>
            <a:r>
              <a:rPr lang="zh-TW"/>
              <a:t>org.springframework.core</a:t>
            </a:r>
            <a:r>
              <a:rPr lang="zh-TW"/>
              <a:t>)</a:t>
            </a:r>
            <a:endParaRPr/>
          </a:p>
        </p:txBody>
      </p:sp>
      <p:sp>
        <p:nvSpPr>
          <p:cNvPr id="92" name="Google Shape;92;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93" name="Google Shape;93;p18"/>
          <p:cNvPicPr preferRelativeResize="0"/>
          <p:nvPr/>
        </p:nvPicPr>
        <p:blipFill>
          <a:blip r:embed="rId3">
            <a:alphaModFix/>
          </a:blip>
          <a:stretch>
            <a:fillRect/>
          </a:stretch>
        </p:blipFill>
        <p:spPr>
          <a:xfrm>
            <a:off x="863963" y="720250"/>
            <a:ext cx="7416075" cy="4336576"/>
          </a:xfrm>
          <a:prstGeom prst="rect">
            <a:avLst/>
          </a:prstGeom>
          <a:noFill/>
          <a:ln>
            <a:noFill/>
          </a:ln>
        </p:spPr>
      </p:pic>
      <p:sp>
        <p:nvSpPr>
          <p:cNvPr id="94" name="Google Shape;94;p18"/>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Presenter: 洪世彬</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7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Strategy Pattern</a:t>
            </a:r>
            <a:endParaRPr/>
          </a:p>
        </p:txBody>
      </p:sp>
      <p:sp>
        <p:nvSpPr>
          <p:cNvPr id="628" name="Google Shape;628;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29" name="Google Shape;629;p72"/>
          <p:cNvPicPr preferRelativeResize="0"/>
          <p:nvPr/>
        </p:nvPicPr>
        <p:blipFill>
          <a:blip r:embed="rId3">
            <a:alphaModFix/>
          </a:blip>
          <a:stretch>
            <a:fillRect/>
          </a:stretch>
        </p:blipFill>
        <p:spPr>
          <a:xfrm>
            <a:off x="4462700" y="0"/>
            <a:ext cx="3478381" cy="5143499"/>
          </a:xfrm>
          <a:prstGeom prst="rect">
            <a:avLst/>
          </a:prstGeom>
          <a:noFill/>
          <a:ln>
            <a:noFill/>
          </a:ln>
        </p:spPr>
      </p:pic>
      <p:sp>
        <p:nvSpPr>
          <p:cNvPr id="630" name="Google Shape;630;p72"/>
          <p:cNvSpPr txBox="1"/>
          <p:nvPr/>
        </p:nvSpPr>
        <p:spPr>
          <a:xfrm>
            <a:off x="376050" y="1081800"/>
            <a:ext cx="39012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The implementation involves delegating the use of external tools when encountering specific algorithms.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When external tools encounter logic related to the implementation, they will invoke functions within the implementation itself.</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Equipped with the ability to select external algorithms.</a:t>
            </a:r>
            <a:endParaRPr sz="1600">
              <a:solidFill>
                <a:schemeClr val="dk1"/>
              </a:solidFill>
            </a:endParaRPr>
          </a:p>
        </p:txBody>
      </p:sp>
      <p:sp>
        <p:nvSpPr>
          <p:cNvPr id="631" name="Google Shape;631;p72"/>
          <p:cNvSpPr txBox="1"/>
          <p:nvPr/>
        </p:nvSpPr>
        <p:spPr>
          <a:xfrm>
            <a:off x="376050" y="3961425"/>
            <a:ext cx="39012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a:solidFill>
                  <a:srgbClr val="FF0000"/>
                </a:solidFill>
              </a:rPr>
              <a:t>The external tools delegate back to the implementation, and there is mutual delegation between the implementation and the external tools.</a:t>
            </a:r>
            <a:endParaRPr>
              <a:solidFill>
                <a:srgbClr val="FF0000"/>
              </a:solidFill>
            </a:endParaRPr>
          </a:p>
        </p:txBody>
      </p:sp>
      <p:sp>
        <p:nvSpPr>
          <p:cNvPr id="632" name="Google Shape;632;p72"/>
          <p:cNvSpPr/>
          <p:nvPr/>
        </p:nvSpPr>
        <p:spPr>
          <a:xfrm>
            <a:off x="5049500" y="3129075"/>
            <a:ext cx="2853900" cy="1534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3" name="Google Shape;633;p72"/>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7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Strategy Pattern</a:t>
            </a:r>
            <a:endParaRPr/>
          </a:p>
        </p:txBody>
      </p:sp>
      <p:sp>
        <p:nvSpPr>
          <p:cNvPr id="639" name="Google Shape;639;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40" name="Google Shape;640;p73"/>
          <p:cNvSpPr txBox="1"/>
          <p:nvPr/>
        </p:nvSpPr>
        <p:spPr>
          <a:xfrm>
            <a:off x="376050" y="1081800"/>
            <a:ext cx="3901200" cy="29799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The implementation involves delegating the use of external tools when encountering specific algorithms.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When external tools encounter logic related to the implementation, they will invoke functions within the implementation itself.</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Equipped with the ability to select external algorithms.</a:t>
            </a:r>
            <a:endParaRPr sz="1600">
              <a:solidFill>
                <a:schemeClr val="dk1"/>
              </a:solidFill>
            </a:endParaRPr>
          </a:p>
        </p:txBody>
      </p:sp>
      <p:sp>
        <p:nvSpPr>
          <p:cNvPr id="641" name="Google Shape;641;p73"/>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pic>
        <p:nvPicPr>
          <p:cNvPr id="642" name="Google Shape;642;p73"/>
          <p:cNvPicPr preferRelativeResize="0"/>
          <p:nvPr/>
        </p:nvPicPr>
        <p:blipFill>
          <a:blip r:embed="rId3">
            <a:alphaModFix/>
          </a:blip>
          <a:stretch>
            <a:fillRect/>
          </a:stretch>
        </p:blipFill>
        <p:spPr>
          <a:xfrm>
            <a:off x="4342375" y="371050"/>
            <a:ext cx="4561950" cy="2892944"/>
          </a:xfrm>
          <a:prstGeom prst="rect">
            <a:avLst/>
          </a:prstGeom>
          <a:noFill/>
          <a:ln>
            <a:noFill/>
          </a:ln>
        </p:spPr>
      </p:pic>
      <p:pic>
        <p:nvPicPr>
          <p:cNvPr id="643" name="Google Shape;643;p73"/>
          <p:cNvPicPr preferRelativeResize="0"/>
          <p:nvPr/>
        </p:nvPicPr>
        <p:blipFill>
          <a:blip r:embed="rId4">
            <a:alphaModFix/>
          </a:blip>
          <a:stretch>
            <a:fillRect/>
          </a:stretch>
        </p:blipFill>
        <p:spPr>
          <a:xfrm>
            <a:off x="3216375" y="3682700"/>
            <a:ext cx="5764425" cy="146080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Template Pattern</a:t>
            </a:r>
            <a:endParaRPr/>
          </a:p>
        </p:txBody>
      </p:sp>
      <p:sp>
        <p:nvSpPr>
          <p:cNvPr id="649" name="Google Shape;649;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650" name="Google Shape;650;p74"/>
          <p:cNvPicPr preferRelativeResize="0"/>
          <p:nvPr/>
        </p:nvPicPr>
        <p:blipFill>
          <a:blip r:embed="rId3">
            <a:alphaModFix/>
          </a:blip>
          <a:stretch>
            <a:fillRect/>
          </a:stretch>
        </p:blipFill>
        <p:spPr>
          <a:xfrm>
            <a:off x="4462700" y="0"/>
            <a:ext cx="3478381" cy="5143499"/>
          </a:xfrm>
          <a:prstGeom prst="rect">
            <a:avLst/>
          </a:prstGeom>
          <a:noFill/>
          <a:ln>
            <a:noFill/>
          </a:ln>
        </p:spPr>
      </p:pic>
      <p:sp>
        <p:nvSpPr>
          <p:cNvPr id="651" name="Google Shape;651;p74"/>
          <p:cNvSpPr txBox="1"/>
          <p:nvPr/>
        </p:nvSpPr>
        <p:spPr>
          <a:xfrm>
            <a:off x="376050" y="1114050"/>
            <a:ext cx="39012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break down an algorithm into a series of steps in Abstraction Class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subclass override steps which special for target object.</a:t>
            </a:r>
            <a:endParaRPr sz="1600">
              <a:solidFill>
                <a:schemeClr val="dk1"/>
              </a:solidFill>
            </a:endParaRPr>
          </a:p>
        </p:txBody>
      </p:sp>
      <p:sp>
        <p:nvSpPr>
          <p:cNvPr id="652" name="Google Shape;652;p74"/>
          <p:cNvSpPr/>
          <p:nvPr/>
        </p:nvSpPr>
        <p:spPr>
          <a:xfrm>
            <a:off x="4995775" y="490175"/>
            <a:ext cx="2880600" cy="2719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53" name="Google Shape;653;p74"/>
          <p:cNvPicPr preferRelativeResize="0"/>
          <p:nvPr/>
        </p:nvPicPr>
        <p:blipFill>
          <a:blip r:embed="rId4">
            <a:alphaModFix/>
          </a:blip>
          <a:stretch>
            <a:fillRect/>
          </a:stretch>
        </p:blipFill>
        <p:spPr>
          <a:xfrm>
            <a:off x="162450" y="2875575"/>
            <a:ext cx="4114800" cy="2209800"/>
          </a:xfrm>
          <a:prstGeom prst="rect">
            <a:avLst/>
          </a:prstGeom>
          <a:noFill/>
          <a:ln>
            <a:noFill/>
          </a:ln>
        </p:spPr>
      </p:pic>
      <p:sp>
        <p:nvSpPr>
          <p:cNvPr id="654" name="Google Shape;654;p74"/>
          <p:cNvSpPr txBox="1"/>
          <p:nvPr/>
        </p:nvSpPr>
        <p:spPr>
          <a:xfrm>
            <a:off x="162450" y="2394750"/>
            <a:ext cx="41148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chemeClr val="dk1"/>
                </a:solidFill>
              </a:rPr>
              <a:t>Diagram illustrating multiple classes inheriting from AbstractClassGenerator.</a:t>
            </a:r>
            <a:endParaRPr sz="1100">
              <a:solidFill>
                <a:schemeClr val="dk1"/>
              </a:solidFill>
            </a:endParaRPr>
          </a:p>
        </p:txBody>
      </p:sp>
      <p:sp>
        <p:nvSpPr>
          <p:cNvPr id="655" name="Google Shape;655;p74"/>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p7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Template Pattern</a:t>
            </a:r>
            <a:endParaRPr/>
          </a:p>
        </p:txBody>
      </p:sp>
      <p:sp>
        <p:nvSpPr>
          <p:cNvPr id="661" name="Google Shape;661;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62" name="Google Shape;662;p75"/>
          <p:cNvSpPr txBox="1"/>
          <p:nvPr/>
        </p:nvSpPr>
        <p:spPr>
          <a:xfrm>
            <a:off x="376050" y="1114050"/>
            <a:ext cx="3901200" cy="12807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break down an algorithm into a series of steps in Abstraction Class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subclass override steps which special for target object.</a:t>
            </a:r>
            <a:endParaRPr sz="1600">
              <a:solidFill>
                <a:schemeClr val="dk1"/>
              </a:solidFill>
            </a:endParaRPr>
          </a:p>
        </p:txBody>
      </p:sp>
      <p:sp>
        <p:nvSpPr>
          <p:cNvPr id="663" name="Google Shape;663;p75"/>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pic>
        <p:nvPicPr>
          <p:cNvPr id="664" name="Google Shape;664;p75"/>
          <p:cNvPicPr preferRelativeResize="0"/>
          <p:nvPr/>
        </p:nvPicPr>
        <p:blipFill>
          <a:blip r:embed="rId3">
            <a:alphaModFix/>
          </a:blip>
          <a:stretch>
            <a:fillRect/>
          </a:stretch>
        </p:blipFill>
        <p:spPr>
          <a:xfrm>
            <a:off x="152400" y="2547150"/>
            <a:ext cx="5318823" cy="2443950"/>
          </a:xfrm>
          <a:prstGeom prst="rect">
            <a:avLst/>
          </a:prstGeom>
          <a:noFill/>
          <a:ln>
            <a:noFill/>
          </a:ln>
        </p:spPr>
      </p:pic>
      <p:pic>
        <p:nvPicPr>
          <p:cNvPr id="665" name="Google Shape;665;p75"/>
          <p:cNvPicPr preferRelativeResize="0"/>
          <p:nvPr/>
        </p:nvPicPr>
        <p:blipFill>
          <a:blip r:embed="rId4">
            <a:alphaModFix/>
          </a:blip>
          <a:stretch>
            <a:fillRect/>
          </a:stretch>
        </p:blipFill>
        <p:spPr>
          <a:xfrm>
            <a:off x="5623623" y="1170125"/>
            <a:ext cx="3367978" cy="2754810"/>
          </a:xfrm>
          <a:prstGeom prst="rect">
            <a:avLst/>
          </a:prstGeom>
          <a:noFill/>
          <a:ln>
            <a:noFill/>
          </a:ln>
        </p:spPr>
      </p:pic>
      <p:sp>
        <p:nvSpPr>
          <p:cNvPr id="666" name="Google Shape;666;p75"/>
          <p:cNvSpPr/>
          <p:nvPr/>
        </p:nvSpPr>
        <p:spPr>
          <a:xfrm>
            <a:off x="188025" y="3639400"/>
            <a:ext cx="4613100" cy="42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sp>
        <p:nvSpPr>
          <p:cNvPr id="671" name="Google Shape;671;p7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Builder Pattern</a:t>
            </a:r>
            <a:endParaRPr sz="2750"/>
          </a:p>
        </p:txBody>
      </p:sp>
      <p:sp>
        <p:nvSpPr>
          <p:cNvPr id="672" name="Google Shape;672;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73" name="Google Shape;673;p76"/>
          <p:cNvSpPr txBox="1"/>
          <p:nvPr/>
        </p:nvSpPr>
        <p:spPr>
          <a:xfrm>
            <a:off x="376050" y="1136675"/>
            <a:ext cx="39012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Simplify the object creation process.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Utilize inner static objects for creation.</a:t>
            </a:r>
            <a:endParaRPr sz="1600">
              <a:solidFill>
                <a:schemeClr val="dk1"/>
              </a:solidFill>
            </a:endParaRPr>
          </a:p>
        </p:txBody>
      </p:sp>
      <p:pic>
        <p:nvPicPr>
          <p:cNvPr id="674" name="Google Shape;674;p76"/>
          <p:cNvPicPr preferRelativeResize="0"/>
          <p:nvPr/>
        </p:nvPicPr>
        <p:blipFill>
          <a:blip r:embed="rId3">
            <a:alphaModFix/>
          </a:blip>
          <a:stretch>
            <a:fillRect/>
          </a:stretch>
        </p:blipFill>
        <p:spPr>
          <a:xfrm>
            <a:off x="162450" y="2847025"/>
            <a:ext cx="4114800" cy="2209800"/>
          </a:xfrm>
          <a:prstGeom prst="rect">
            <a:avLst/>
          </a:prstGeom>
          <a:noFill/>
          <a:ln>
            <a:noFill/>
          </a:ln>
        </p:spPr>
      </p:pic>
      <p:sp>
        <p:nvSpPr>
          <p:cNvPr id="675" name="Google Shape;675;p76"/>
          <p:cNvSpPr txBox="1"/>
          <p:nvPr/>
        </p:nvSpPr>
        <p:spPr>
          <a:xfrm>
            <a:off x="162450" y="2394750"/>
            <a:ext cx="40812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zh-TW" sz="1100">
                <a:solidFill>
                  <a:schemeClr val="dk1"/>
                </a:solidFill>
              </a:rPr>
              <a:t>Diagram illustrating multiple classes inheriting from AbstractClassGenerator.</a:t>
            </a:r>
            <a:endParaRPr sz="1100">
              <a:solidFill>
                <a:schemeClr val="dk1"/>
              </a:solidFill>
            </a:endParaRPr>
          </a:p>
          <a:p>
            <a:pPr indent="0" lvl="0" marL="0" rtl="0" algn="l">
              <a:spcBef>
                <a:spcPts val="0"/>
              </a:spcBef>
              <a:spcAft>
                <a:spcPts val="0"/>
              </a:spcAft>
              <a:buNone/>
            </a:pPr>
            <a:r>
              <a:t/>
            </a:r>
            <a:endParaRPr sz="1100">
              <a:solidFill>
                <a:schemeClr val="dk1"/>
              </a:solidFill>
            </a:endParaRPr>
          </a:p>
        </p:txBody>
      </p:sp>
      <p:sp>
        <p:nvSpPr>
          <p:cNvPr id="676" name="Google Shape;676;p76"/>
          <p:cNvSpPr/>
          <p:nvPr/>
        </p:nvSpPr>
        <p:spPr>
          <a:xfrm>
            <a:off x="1604825" y="3780925"/>
            <a:ext cx="2538300" cy="127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77" name="Google Shape;677;p76"/>
          <p:cNvPicPr preferRelativeResize="0"/>
          <p:nvPr/>
        </p:nvPicPr>
        <p:blipFill rotWithShape="1">
          <a:blip r:embed="rId4">
            <a:alphaModFix/>
          </a:blip>
          <a:srcRect b="7303" l="8393" r="7671" t="10071"/>
          <a:stretch/>
        </p:blipFill>
        <p:spPr>
          <a:xfrm>
            <a:off x="4364575" y="245087"/>
            <a:ext cx="4358000" cy="4653327"/>
          </a:xfrm>
          <a:prstGeom prst="rect">
            <a:avLst/>
          </a:prstGeom>
          <a:noFill/>
          <a:ln>
            <a:noFill/>
          </a:ln>
        </p:spPr>
      </p:pic>
      <p:sp>
        <p:nvSpPr>
          <p:cNvPr id="678" name="Google Shape;678;p76"/>
          <p:cNvSpPr txBox="1"/>
          <p:nvPr/>
        </p:nvSpPr>
        <p:spPr>
          <a:xfrm>
            <a:off x="4516975" y="2757050"/>
            <a:ext cx="4478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solidFill>
                  <a:srgbClr val="FF0000"/>
                </a:solidFill>
              </a:rPr>
              <a:t>public static class Generator extends AbstractClassGenerator</a:t>
            </a:r>
            <a:r>
              <a:rPr lang="zh-TW" sz="1200">
                <a:solidFill>
                  <a:schemeClr val="dk2"/>
                </a:solidFill>
              </a:rPr>
              <a:t> </a:t>
            </a:r>
            <a:endParaRPr sz="1200">
              <a:solidFill>
                <a:schemeClr val="dk2"/>
              </a:solidFill>
            </a:endParaRPr>
          </a:p>
        </p:txBody>
      </p:sp>
      <p:sp>
        <p:nvSpPr>
          <p:cNvPr id="679" name="Google Shape;679;p76"/>
          <p:cNvSpPr txBox="1"/>
          <p:nvPr/>
        </p:nvSpPr>
        <p:spPr>
          <a:xfrm>
            <a:off x="5438950" y="4036525"/>
            <a:ext cx="365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00">
                <a:solidFill>
                  <a:srgbClr val="FF0000"/>
                </a:solidFill>
              </a:rPr>
              <a:t>  public FastClass create() {</a:t>
            </a:r>
            <a:endParaRPr sz="1100">
              <a:solidFill>
                <a:srgbClr val="FF0000"/>
              </a:solidFill>
            </a:endParaRPr>
          </a:p>
          <a:p>
            <a:pPr indent="0" lvl="0" marL="0" rtl="0" algn="l">
              <a:spcBef>
                <a:spcPts val="0"/>
              </a:spcBef>
              <a:spcAft>
                <a:spcPts val="0"/>
              </a:spcAft>
              <a:buNone/>
            </a:pPr>
            <a:r>
              <a:rPr lang="zh-TW" sz="1100">
                <a:solidFill>
                  <a:srgbClr val="FF0000"/>
                </a:solidFill>
              </a:rPr>
              <a:t>            setNamePrefix(type.getName());</a:t>
            </a:r>
            <a:endParaRPr sz="1100">
              <a:solidFill>
                <a:srgbClr val="FF0000"/>
              </a:solidFill>
            </a:endParaRPr>
          </a:p>
          <a:p>
            <a:pPr indent="0" lvl="0" marL="0" rtl="0" algn="l">
              <a:spcBef>
                <a:spcPts val="0"/>
              </a:spcBef>
              <a:spcAft>
                <a:spcPts val="0"/>
              </a:spcAft>
              <a:buNone/>
            </a:pPr>
            <a:r>
              <a:rPr lang="zh-TW" sz="1100">
                <a:solidFill>
                  <a:srgbClr val="FF0000"/>
                </a:solidFill>
              </a:rPr>
              <a:t>            return (FastClass)super.create(type.getName());</a:t>
            </a:r>
            <a:endParaRPr sz="1100">
              <a:solidFill>
                <a:srgbClr val="FF0000"/>
              </a:solidFill>
            </a:endParaRPr>
          </a:p>
          <a:p>
            <a:pPr indent="0" lvl="0" marL="0" rtl="0" algn="l">
              <a:spcBef>
                <a:spcPts val="0"/>
              </a:spcBef>
              <a:spcAft>
                <a:spcPts val="0"/>
              </a:spcAft>
              <a:buNone/>
            </a:pPr>
            <a:r>
              <a:rPr lang="zh-TW" sz="1100">
                <a:solidFill>
                  <a:srgbClr val="FF0000"/>
                </a:solidFill>
              </a:rPr>
              <a:t> }</a:t>
            </a:r>
            <a:endParaRPr sz="1100">
              <a:solidFill>
                <a:srgbClr val="FF0000"/>
              </a:solidFill>
            </a:endParaRPr>
          </a:p>
        </p:txBody>
      </p:sp>
      <p:sp>
        <p:nvSpPr>
          <p:cNvPr id="680" name="Google Shape;680;p76"/>
          <p:cNvSpPr txBox="1"/>
          <p:nvPr/>
        </p:nvSpPr>
        <p:spPr>
          <a:xfrm>
            <a:off x="162450" y="1965863"/>
            <a:ext cx="386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rPr>
              <a:t>BeanMap.Generator.create() </a:t>
            </a:r>
            <a:r>
              <a:rPr lang="zh-TW" sz="1300">
                <a:solidFill>
                  <a:schemeClr val="dk1"/>
                </a:solidFill>
              </a:rPr>
              <a:t>&lt;= easy</a:t>
            </a:r>
            <a:endParaRPr sz="1300">
              <a:solidFill>
                <a:schemeClr val="dk1"/>
              </a:solidFill>
            </a:endParaRPr>
          </a:p>
        </p:txBody>
      </p:sp>
      <p:sp>
        <p:nvSpPr>
          <p:cNvPr id="681" name="Google Shape;681;p76"/>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687" name="Google Shape;687;p77"/>
          <p:cNvSpPr txBox="1"/>
          <p:nvPr/>
        </p:nvSpPr>
        <p:spPr>
          <a:xfrm>
            <a:off x="376050" y="1068675"/>
            <a:ext cx="3406200" cy="18471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Use a </a:t>
            </a:r>
            <a:r>
              <a:rPr lang="zh-TW" sz="1600">
                <a:solidFill>
                  <a:srgbClr val="FF0000"/>
                </a:solidFill>
              </a:rPr>
              <a:t>factory interface</a:t>
            </a:r>
            <a:r>
              <a:rPr lang="zh-TW" sz="1600">
                <a:solidFill>
                  <a:schemeClr val="dk1"/>
                </a:solidFill>
              </a:rPr>
              <a:t> to generate a series of related objects.</a:t>
            </a:r>
            <a:endParaRPr sz="1600">
              <a:solidFill>
                <a:schemeClr val="dk1"/>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Actually create the objects by implementing subclasses of the factory.</a:t>
            </a:r>
            <a:endParaRPr sz="1600">
              <a:solidFill>
                <a:schemeClr val="dk1"/>
              </a:solidFill>
            </a:endParaRPr>
          </a:p>
        </p:txBody>
      </p:sp>
      <p:pic>
        <p:nvPicPr>
          <p:cNvPr id="688" name="Google Shape;688;p77"/>
          <p:cNvPicPr preferRelativeResize="0"/>
          <p:nvPr/>
        </p:nvPicPr>
        <p:blipFill>
          <a:blip r:embed="rId3">
            <a:alphaModFix/>
          </a:blip>
          <a:stretch>
            <a:fillRect/>
          </a:stretch>
        </p:blipFill>
        <p:spPr>
          <a:xfrm>
            <a:off x="3858925" y="1017725"/>
            <a:ext cx="4845425" cy="3910901"/>
          </a:xfrm>
          <a:prstGeom prst="rect">
            <a:avLst/>
          </a:prstGeom>
          <a:noFill/>
          <a:ln>
            <a:noFill/>
          </a:ln>
        </p:spPr>
      </p:pic>
      <p:sp>
        <p:nvSpPr>
          <p:cNvPr id="689" name="Google Shape;689;p77"/>
          <p:cNvSpPr txBox="1"/>
          <p:nvPr/>
        </p:nvSpPr>
        <p:spPr>
          <a:xfrm>
            <a:off x="311700" y="2915775"/>
            <a:ext cx="3470700" cy="1185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00">
                <a:solidFill>
                  <a:srgbClr val="FF0000"/>
                </a:solidFill>
              </a:rPr>
              <a:t>CallbackGenerator</a:t>
            </a:r>
            <a:r>
              <a:rPr lang="zh-TW" sz="1300"/>
              <a:t>[] generators = CallbackInfo.getGenerators(</a:t>
            </a:r>
            <a:r>
              <a:rPr lang="zh-TW" sz="1300">
                <a:solidFill>
                  <a:srgbClr val="FF0000"/>
                </a:solidFill>
              </a:rPr>
              <a:t>callbackTypes</a:t>
            </a:r>
            <a:r>
              <a:rPr lang="zh-TW" sz="1300"/>
              <a:t>);</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a:p>
            <a:pPr indent="0" lvl="0" marL="0" rtl="0" algn="l">
              <a:spcBef>
                <a:spcPts val="0"/>
              </a:spcBef>
              <a:spcAft>
                <a:spcPts val="0"/>
              </a:spcAft>
              <a:buNone/>
            </a:pPr>
            <a:r>
              <a:t/>
            </a:r>
            <a:endParaRPr sz="1300"/>
          </a:p>
        </p:txBody>
      </p:sp>
      <p:sp>
        <p:nvSpPr>
          <p:cNvPr id="690" name="Google Shape;690;p77"/>
          <p:cNvSpPr txBox="1"/>
          <p:nvPr/>
        </p:nvSpPr>
        <p:spPr>
          <a:xfrm>
            <a:off x="343950" y="3461275"/>
            <a:ext cx="44772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chemeClr val="dk2"/>
                </a:solidFill>
              </a:rPr>
              <a:t>create an actual factory using a class.</a:t>
            </a:r>
            <a:endParaRPr sz="1500">
              <a:solidFill>
                <a:schemeClr val="dk2"/>
              </a:solidFill>
            </a:endParaRPr>
          </a:p>
        </p:txBody>
      </p:sp>
      <p:sp>
        <p:nvSpPr>
          <p:cNvPr id="691" name="Google Shape;691;p77"/>
          <p:cNvSpPr txBox="1"/>
          <p:nvPr/>
        </p:nvSpPr>
        <p:spPr>
          <a:xfrm>
            <a:off x="311700" y="3976175"/>
            <a:ext cx="326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t>gen</a:t>
            </a:r>
            <a:r>
              <a:rPr lang="zh-TW"/>
              <a:t>.</a:t>
            </a:r>
            <a:r>
              <a:rPr lang="zh-TW">
                <a:solidFill>
                  <a:srgbClr val="FF0000"/>
                </a:solidFill>
              </a:rPr>
              <a:t>generate</a:t>
            </a:r>
            <a:r>
              <a:rPr lang="zh-TW"/>
              <a:t>(ce, context, fmethods);</a:t>
            </a:r>
            <a:endParaRPr/>
          </a:p>
        </p:txBody>
      </p:sp>
      <p:sp>
        <p:nvSpPr>
          <p:cNvPr id="692" name="Google Shape;692;p77"/>
          <p:cNvSpPr txBox="1"/>
          <p:nvPr/>
        </p:nvSpPr>
        <p:spPr>
          <a:xfrm>
            <a:off x="376050" y="4329350"/>
            <a:ext cx="31962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500">
                <a:solidFill>
                  <a:schemeClr val="dk2"/>
                </a:solidFill>
              </a:rPr>
              <a:t>Use the factory to generate the corresponding object class.</a:t>
            </a:r>
            <a:endParaRPr sz="1500">
              <a:solidFill>
                <a:schemeClr val="dk2"/>
              </a:solidFill>
            </a:endParaRPr>
          </a:p>
        </p:txBody>
      </p:sp>
      <p:sp>
        <p:nvSpPr>
          <p:cNvPr id="693" name="Google Shape;693;p77"/>
          <p:cNvSpPr/>
          <p:nvPr/>
        </p:nvSpPr>
        <p:spPr>
          <a:xfrm rot="240417">
            <a:off x="5029521" y="4433709"/>
            <a:ext cx="2833526" cy="141027"/>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chemeClr val="dk1"/>
              </a:highlight>
            </a:endParaRPr>
          </a:p>
        </p:txBody>
      </p:sp>
      <p:sp>
        <p:nvSpPr>
          <p:cNvPr id="694" name="Google Shape;694;p77"/>
          <p:cNvSpPr/>
          <p:nvPr/>
        </p:nvSpPr>
        <p:spPr>
          <a:xfrm rot="274576">
            <a:off x="5276904" y="3903951"/>
            <a:ext cx="2338756" cy="181173"/>
          </a:xfrm>
          <a:prstGeom prst="leftRightArrow">
            <a:avLst>
              <a:gd fmla="val 50000" name="adj1"/>
              <a:gd fmla="val 50000" name="adj2"/>
            </a:avLst>
          </a:prstGeom>
          <a:solidFill>
            <a:srgbClr val="EA999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highlight>
                <a:schemeClr val="dk1"/>
              </a:highlight>
            </a:endParaRPr>
          </a:p>
        </p:txBody>
      </p:sp>
      <p:sp>
        <p:nvSpPr>
          <p:cNvPr id="695" name="Google Shape;695;p7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Abstraction Factory Pattern</a:t>
            </a:r>
            <a:endParaRPr/>
          </a:p>
        </p:txBody>
      </p:sp>
      <p:sp>
        <p:nvSpPr>
          <p:cNvPr id="696" name="Google Shape;696;p77"/>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sp>
        <p:nvSpPr>
          <p:cNvPr id="701" name="Google Shape;701;p7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Abstraction Factory Pattern</a:t>
            </a:r>
            <a:endParaRPr/>
          </a:p>
        </p:txBody>
      </p:sp>
      <p:sp>
        <p:nvSpPr>
          <p:cNvPr id="702" name="Google Shape;702;p78"/>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pic>
        <p:nvPicPr>
          <p:cNvPr id="703" name="Google Shape;703;p78"/>
          <p:cNvPicPr preferRelativeResize="0"/>
          <p:nvPr/>
        </p:nvPicPr>
        <p:blipFill>
          <a:blip r:embed="rId3">
            <a:alphaModFix/>
          </a:blip>
          <a:stretch>
            <a:fillRect/>
          </a:stretch>
        </p:blipFill>
        <p:spPr>
          <a:xfrm>
            <a:off x="4236825" y="1203175"/>
            <a:ext cx="4746451" cy="3820974"/>
          </a:xfrm>
          <a:prstGeom prst="rect">
            <a:avLst/>
          </a:prstGeom>
          <a:noFill/>
          <a:ln>
            <a:noFill/>
          </a:ln>
        </p:spPr>
      </p:pic>
      <p:pic>
        <p:nvPicPr>
          <p:cNvPr id="704" name="Google Shape;704;p78"/>
          <p:cNvPicPr preferRelativeResize="0"/>
          <p:nvPr/>
        </p:nvPicPr>
        <p:blipFill>
          <a:blip r:embed="rId4">
            <a:alphaModFix/>
          </a:blip>
          <a:stretch>
            <a:fillRect/>
          </a:stretch>
        </p:blipFill>
        <p:spPr>
          <a:xfrm>
            <a:off x="311700" y="1203175"/>
            <a:ext cx="3794225" cy="2986825"/>
          </a:xfrm>
          <a:prstGeom prst="rect">
            <a:avLst/>
          </a:prstGeom>
          <a:noFill/>
          <a:ln>
            <a:noFill/>
          </a:ln>
        </p:spPr>
      </p:pic>
      <p:sp>
        <p:nvSpPr>
          <p:cNvPr id="705" name="Google Shape;705;p78"/>
          <p:cNvSpPr txBox="1"/>
          <p:nvPr/>
        </p:nvSpPr>
        <p:spPr>
          <a:xfrm>
            <a:off x="-12" y="4285250"/>
            <a:ext cx="429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because of using visitor </a:t>
            </a:r>
            <a:r>
              <a:rPr lang="zh-TW" sz="1800">
                <a:solidFill>
                  <a:schemeClr val="dk2"/>
                </a:solidFill>
              </a:rPr>
              <a:t>pattern, </a:t>
            </a:r>
            <a:endParaRPr sz="1800">
              <a:solidFill>
                <a:schemeClr val="dk2"/>
              </a:solidFill>
            </a:endParaRPr>
          </a:p>
          <a:p>
            <a:pPr indent="0" lvl="0" marL="0" rtl="0" algn="l">
              <a:spcBef>
                <a:spcPts val="0"/>
              </a:spcBef>
              <a:spcAft>
                <a:spcPts val="0"/>
              </a:spcAft>
              <a:buNone/>
            </a:pPr>
            <a:r>
              <a:rPr lang="zh-TW" sz="1800">
                <a:solidFill>
                  <a:schemeClr val="dk2"/>
                </a:solidFill>
              </a:rPr>
              <a:t>do not need to return (emitter in context)</a:t>
            </a:r>
            <a:endParaRPr sz="1800">
              <a:solidFill>
                <a:schemeClr val="dk2"/>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7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Double Checked Lock</a:t>
            </a:r>
            <a:endParaRPr/>
          </a:p>
        </p:txBody>
      </p:sp>
      <p:sp>
        <p:nvSpPr>
          <p:cNvPr id="711" name="Google Shape;711;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712" name="Google Shape;712;p79"/>
          <p:cNvPicPr preferRelativeResize="0"/>
          <p:nvPr/>
        </p:nvPicPr>
        <p:blipFill>
          <a:blip r:embed="rId3">
            <a:alphaModFix/>
          </a:blip>
          <a:stretch>
            <a:fillRect/>
          </a:stretch>
        </p:blipFill>
        <p:spPr>
          <a:xfrm>
            <a:off x="4994075" y="0"/>
            <a:ext cx="3478381" cy="5143499"/>
          </a:xfrm>
          <a:prstGeom prst="rect">
            <a:avLst/>
          </a:prstGeom>
          <a:noFill/>
          <a:ln>
            <a:noFill/>
          </a:ln>
        </p:spPr>
      </p:pic>
      <p:sp>
        <p:nvSpPr>
          <p:cNvPr id="713" name="Google Shape;713;p79"/>
          <p:cNvSpPr/>
          <p:nvPr/>
        </p:nvSpPr>
        <p:spPr>
          <a:xfrm>
            <a:off x="7131050" y="1497375"/>
            <a:ext cx="946800" cy="631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79"/>
          <p:cNvSpPr txBox="1"/>
          <p:nvPr/>
        </p:nvSpPr>
        <p:spPr>
          <a:xfrm>
            <a:off x="311700" y="3389100"/>
            <a:ext cx="4270500" cy="648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rgbClr val="FF0000"/>
                </a:solidFill>
              </a:rPr>
              <a:t>static</a:t>
            </a:r>
            <a:r>
              <a:rPr lang="zh-TW"/>
              <a:t> </a:t>
            </a:r>
            <a:r>
              <a:rPr lang="zh-TW">
                <a:solidFill>
                  <a:srgbClr val="0000FF"/>
                </a:solidFill>
              </a:rPr>
              <a:t>volatile</a:t>
            </a:r>
            <a:r>
              <a:rPr lang="zh-TW"/>
              <a:t> Map&lt;ClassLoader, ClassLoaderData&gt; CACHE = new </a:t>
            </a:r>
            <a:r>
              <a:rPr lang="zh-TW">
                <a:solidFill>
                  <a:srgbClr val="9900FF"/>
                </a:solidFill>
              </a:rPr>
              <a:t>WeakHashMap</a:t>
            </a:r>
            <a:r>
              <a:rPr lang="zh-TW"/>
              <a:t>&lt;&gt;();</a:t>
            </a:r>
            <a:endParaRPr/>
          </a:p>
        </p:txBody>
      </p:sp>
      <p:sp>
        <p:nvSpPr>
          <p:cNvPr id="715" name="Google Shape;715;p79"/>
          <p:cNvSpPr txBox="1"/>
          <p:nvPr/>
        </p:nvSpPr>
        <p:spPr>
          <a:xfrm>
            <a:off x="106775" y="3936275"/>
            <a:ext cx="5271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a:solidFill>
                  <a:schemeClr val="dk2"/>
                </a:solidFill>
              </a:rPr>
              <a:t>static: shared</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zh-TW">
                <a:solidFill>
                  <a:schemeClr val="dk2"/>
                </a:solidFill>
              </a:rPr>
              <a:t>volatile: prevents compiler optimization, avoids race condition</a:t>
            </a:r>
            <a:endParaRPr>
              <a:solidFill>
                <a:schemeClr val="dk2"/>
              </a:solidFill>
            </a:endParaRPr>
          </a:p>
          <a:p>
            <a:pPr indent="0" lvl="0" marL="0" rtl="0" algn="l">
              <a:spcBef>
                <a:spcPts val="0"/>
              </a:spcBef>
              <a:spcAft>
                <a:spcPts val="0"/>
              </a:spcAft>
              <a:buNone/>
            </a:pPr>
            <a:r>
              <a:t/>
            </a:r>
            <a:endParaRPr>
              <a:solidFill>
                <a:schemeClr val="dk2"/>
              </a:solidFill>
            </a:endParaRPr>
          </a:p>
          <a:p>
            <a:pPr indent="0" lvl="0" marL="0" rtl="0" algn="l">
              <a:spcBef>
                <a:spcPts val="0"/>
              </a:spcBef>
              <a:spcAft>
                <a:spcPts val="0"/>
              </a:spcAft>
              <a:buNone/>
            </a:pPr>
            <a:r>
              <a:rPr lang="zh-TW">
                <a:solidFill>
                  <a:schemeClr val="dk2"/>
                </a:solidFill>
              </a:rPr>
              <a:t>WeakHashMap: GC may not necessarily clear</a:t>
            </a:r>
            <a:endParaRPr>
              <a:solidFill>
                <a:schemeClr val="dk2"/>
              </a:solidFill>
            </a:endParaRPr>
          </a:p>
        </p:txBody>
      </p:sp>
      <p:pic>
        <p:nvPicPr>
          <p:cNvPr id="716" name="Google Shape;716;p79"/>
          <p:cNvPicPr preferRelativeResize="0"/>
          <p:nvPr/>
        </p:nvPicPr>
        <p:blipFill>
          <a:blip r:embed="rId4">
            <a:alphaModFix/>
          </a:blip>
          <a:stretch>
            <a:fillRect/>
          </a:stretch>
        </p:blipFill>
        <p:spPr>
          <a:xfrm>
            <a:off x="854971" y="930175"/>
            <a:ext cx="3183951" cy="2531650"/>
          </a:xfrm>
          <a:prstGeom prst="rect">
            <a:avLst/>
          </a:prstGeom>
          <a:noFill/>
          <a:ln>
            <a:noFill/>
          </a:ln>
        </p:spPr>
      </p:pic>
      <p:sp>
        <p:nvSpPr>
          <p:cNvPr id="717" name="Google Shape;717;p79"/>
          <p:cNvSpPr txBox="1"/>
          <p:nvPr/>
        </p:nvSpPr>
        <p:spPr>
          <a:xfrm>
            <a:off x="2403175" y="2927400"/>
            <a:ext cx="19077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rPr>
              <a:t>Unique cache</a:t>
            </a:r>
            <a:endParaRPr sz="1800">
              <a:solidFill>
                <a:srgbClr val="FF0000"/>
              </a:solidFill>
            </a:endParaRPr>
          </a:p>
        </p:txBody>
      </p:sp>
      <p:sp>
        <p:nvSpPr>
          <p:cNvPr id="718" name="Google Shape;718;p79"/>
          <p:cNvSpPr/>
          <p:nvPr/>
        </p:nvSpPr>
        <p:spPr>
          <a:xfrm>
            <a:off x="785625" y="1309375"/>
            <a:ext cx="1175100" cy="18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9" name="Google Shape;719;p79"/>
          <p:cNvSpPr/>
          <p:nvPr/>
        </p:nvSpPr>
        <p:spPr>
          <a:xfrm>
            <a:off x="985050" y="2101950"/>
            <a:ext cx="1175100" cy="18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0" name="Google Shape;720;p79"/>
          <p:cNvSpPr/>
          <p:nvPr/>
        </p:nvSpPr>
        <p:spPr>
          <a:xfrm>
            <a:off x="929250" y="1560450"/>
            <a:ext cx="2361000" cy="188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1" name="Google Shape;721;p79"/>
          <p:cNvSpPr txBox="1"/>
          <p:nvPr>
            <p:ph idx="2" type="subTitle"/>
          </p:nvPr>
        </p:nvSpPr>
        <p:spPr>
          <a:xfrm>
            <a:off x="8375850" y="49925"/>
            <a:ext cx="741900" cy="325200"/>
          </a:xfrm>
          <a:prstGeom prst="rect">
            <a:avLst/>
          </a:prstGeom>
        </p:spPr>
        <p:txBody>
          <a:bodyPr anchorCtr="0" anchor="t" bIns="91425" lIns="91425" spcFirstLastPara="1" rIns="91425" wrap="square" tIns="91425">
            <a:normAutofit lnSpcReduction="20000"/>
          </a:bodyPr>
          <a:lstStyle/>
          <a:p>
            <a:pPr indent="0" lvl="0" marL="0" rtl="0" algn="l">
              <a:lnSpc>
                <a:spcPct val="80000"/>
              </a:lnSpc>
              <a:spcBef>
                <a:spcPts val="0"/>
              </a:spcBef>
              <a:spcAft>
                <a:spcPts val="0"/>
              </a:spcAft>
              <a:buSzPts val="1018"/>
              <a:buNone/>
            </a:pPr>
            <a:r>
              <a:rPr lang="zh-TW" sz="1400">
                <a:solidFill>
                  <a:schemeClr val="dk1"/>
                </a:solidFill>
              </a:rPr>
              <a:t>林俊佑</a:t>
            </a:r>
            <a:endParaRPr sz="14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5" name="Shape 725"/>
        <p:cNvGrpSpPr/>
        <p:nvPr/>
      </p:nvGrpSpPr>
      <p:grpSpPr>
        <a:xfrm>
          <a:off x="0" y="0"/>
          <a:ext cx="0" cy="0"/>
          <a:chOff x="0" y="0"/>
          <a:chExt cx="0" cy="0"/>
        </a:xfrm>
      </p:grpSpPr>
      <p:pic>
        <p:nvPicPr>
          <p:cNvPr id="726" name="Google Shape;726;p80"/>
          <p:cNvPicPr preferRelativeResize="0"/>
          <p:nvPr/>
        </p:nvPicPr>
        <p:blipFill>
          <a:blip r:embed="rId3">
            <a:alphaModFix/>
          </a:blip>
          <a:stretch>
            <a:fillRect/>
          </a:stretch>
        </p:blipFill>
        <p:spPr>
          <a:xfrm>
            <a:off x="3349127" y="624475"/>
            <a:ext cx="5664550" cy="4393474"/>
          </a:xfrm>
          <a:prstGeom prst="rect">
            <a:avLst/>
          </a:prstGeom>
          <a:noFill/>
          <a:ln>
            <a:noFill/>
          </a:ln>
        </p:spPr>
      </p:pic>
      <p:sp>
        <p:nvSpPr>
          <p:cNvPr id="727" name="Google Shape;727;p8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Visitor Pattern (in asm)</a:t>
            </a:r>
            <a:endParaRPr sz="2750"/>
          </a:p>
        </p:txBody>
      </p:sp>
      <p:sp>
        <p:nvSpPr>
          <p:cNvPr id="728" name="Google Shape;728;p80"/>
          <p:cNvSpPr txBox="1"/>
          <p:nvPr/>
        </p:nvSpPr>
        <p:spPr>
          <a:xfrm>
            <a:off x="311700" y="1017725"/>
            <a:ext cx="42570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SymbolTable =&gt; </a:t>
            </a:r>
            <a:r>
              <a:rPr lang="zh-TW" sz="1600">
                <a:solidFill>
                  <a:srgbClr val="FF0000"/>
                </a:solidFill>
              </a:rPr>
              <a:t>Complex data structure</a:t>
            </a:r>
            <a:endParaRPr sz="1600">
              <a:solidFill>
                <a:srgbClr val="FF0000"/>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Invoke many visitors without returning</a:t>
            </a:r>
            <a:endParaRPr sz="1600"/>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Unified export</a:t>
            </a:r>
            <a:endParaRPr sz="1600">
              <a:solidFill>
                <a:schemeClr val="dk1"/>
              </a:solidFill>
            </a:endParaRPr>
          </a:p>
        </p:txBody>
      </p:sp>
      <p:sp>
        <p:nvSpPr>
          <p:cNvPr id="729" name="Google Shape;729;p80"/>
          <p:cNvSpPr txBox="1"/>
          <p:nvPr/>
        </p:nvSpPr>
        <p:spPr>
          <a:xfrm>
            <a:off x="376050" y="3715625"/>
            <a:ext cx="5425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SymbolTable is the Mapping of JVM Byte Code</a:t>
            </a:r>
            <a:endParaRPr sz="1800">
              <a:solidFill>
                <a:schemeClr val="dk2"/>
              </a:solidFill>
            </a:endParaRPr>
          </a:p>
        </p:txBody>
      </p:sp>
      <p:sp>
        <p:nvSpPr>
          <p:cNvPr id="730" name="Google Shape;730;p80"/>
          <p:cNvSpPr txBox="1"/>
          <p:nvPr/>
        </p:nvSpPr>
        <p:spPr>
          <a:xfrm>
            <a:off x="376050" y="4093200"/>
            <a:ext cx="61575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Visitors operate on the `SymbolTable` using their respective methods.</a:t>
            </a:r>
            <a:endParaRPr sz="1800">
              <a:solidFill>
                <a:schemeClr val="dk2"/>
              </a:solidFill>
            </a:endParaRPr>
          </a:p>
        </p:txBody>
      </p:sp>
      <p:sp>
        <p:nvSpPr>
          <p:cNvPr id="731" name="Google Shape;731;p80"/>
          <p:cNvSpPr txBox="1"/>
          <p:nvPr/>
        </p:nvSpPr>
        <p:spPr>
          <a:xfrm>
            <a:off x="376050" y="4681800"/>
            <a:ext cx="457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`ClassReader` unifies the export of results.</a:t>
            </a:r>
            <a:endParaRPr sz="1800">
              <a:solidFill>
                <a:schemeClr val="dk2"/>
              </a:solidFill>
            </a:endParaRPr>
          </a:p>
        </p:txBody>
      </p:sp>
      <p:sp>
        <p:nvSpPr>
          <p:cNvPr id="732" name="Google Shape;732;p80"/>
          <p:cNvSpPr txBox="1"/>
          <p:nvPr/>
        </p:nvSpPr>
        <p:spPr>
          <a:xfrm>
            <a:off x="470050" y="2034275"/>
            <a:ext cx="3000000" cy="1662300"/>
          </a:xfrm>
          <a:prstGeom prst="rect">
            <a:avLst/>
          </a:prstGeom>
          <a:solidFill>
            <a:schemeClr val="lt2"/>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t>ClassWriter cw = new ClassWriter(0); </a:t>
            </a:r>
            <a:endParaRPr sz="1200"/>
          </a:p>
          <a:p>
            <a:pPr indent="0" lvl="0" marL="0" rtl="0" algn="l">
              <a:spcBef>
                <a:spcPts val="0"/>
              </a:spcBef>
              <a:spcAft>
                <a:spcPts val="0"/>
              </a:spcAft>
              <a:buNone/>
            </a:pPr>
            <a:r>
              <a:rPr lang="zh-TW" sz="1200"/>
              <a:t>cw.visit(...); </a:t>
            </a:r>
            <a:endParaRPr sz="1200"/>
          </a:p>
          <a:p>
            <a:pPr indent="0" lvl="0" marL="0" rtl="0" algn="l">
              <a:spcBef>
                <a:spcPts val="0"/>
              </a:spcBef>
              <a:spcAft>
                <a:spcPts val="0"/>
              </a:spcAft>
              <a:buNone/>
            </a:pPr>
            <a:r>
              <a:rPr lang="zh-TW" sz="1200"/>
              <a:t>cw.visitField(...).visitEnd(); </a:t>
            </a:r>
            <a:endParaRPr sz="1200"/>
          </a:p>
          <a:p>
            <a:pPr indent="0" lvl="0" marL="0" rtl="0" algn="l">
              <a:spcBef>
                <a:spcPts val="0"/>
              </a:spcBef>
              <a:spcAft>
                <a:spcPts val="0"/>
              </a:spcAft>
              <a:buNone/>
            </a:pPr>
            <a:r>
              <a:rPr lang="zh-TW" sz="1200"/>
              <a:t>cw.visitField(...).visitEnd(); </a:t>
            </a:r>
            <a:endParaRPr sz="1200"/>
          </a:p>
          <a:p>
            <a:pPr indent="0" lvl="0" marL="0" rtl="0" algn="l">
              <a:spcBef>
                <a:spcPts val="0"/>
              </a:spcBef>
              <a:spcAft>
                <a:spcPts val="0"/>
              </a:spcAft>
              <a:buNone/>
            </a:pPr>
            <a:r>
              <a:rPr lang="zh-TW" sz="1200"/>
              <a:t>cw.visitField(...).visitEnd(); </a:t>
            </a:r>
            <a:endParaRPr sz="1200"/>
          </a:p>
          <a:p>
            <a:pPr indent="0" lvl="0" marL="0" rtl="0" algn="l">
              <a:spcBef>
                <a:spcPts val="0"/>
              </a:spcBef>
              <a:spcAft>
                <a:spcPts val="0"/>
              </a:spcAft>
              <a:buNone/>
            </a:pPr>
            <a:r>
              <a:rPr lang="zh-TW" sz="1200"/>
              <a:t>cw.visitMethod(...)).visitEnd(); </a:t>
            </a:r>
            <a:endParaRPr sz="1200"/>
          </a:p>
          <a:p>
            <a:pPr indent="0" lvl="0" marL="0" rtl="0" algn="l">
              <a:spcBef>
                <a:spcPts val="0"/>
              </a:spcBef>
              <a:spcAft>
                <a:spcPts val="0"/>
              </a:spcAft>
              <a:buNone/>
            </a:pPr>
            <a:r>
              <a:rPr lang="zh-TW" sz="1200"/>
              <a:t>cw.visitEnd(); </a:t>
            </a:r>
            <a:endParaRPr sz="1200"/>
          </a:p>
          <a:p>
            <a:pPr indent="0" lvl="0" marL="0" rtl="0" algn="l">
              <a:spcBef>
                <a:spcPts val="0"/>
              </a:spcBef>
              <a:spcAft>
                <a:spcPts val="0"/>
              </a:spcAft>
              <a:buNone/>
            </a:pPr>
            <a:r>
              <a:rPr lang="zh-TW" sz="1200"/>
              <a:t>byte[] b = cw.toByteArray();</a:t>
            </a:r>
            <a:endParaRPr sz="1200"/>
          </a:p>
        </p:txBody>
      </p:sp>
      <p:sp>
        <p:nvSpPr>
          <p:cNvPr id="733" name="Google Shape;733;p80"/>
          <p:cNvSpPr txBox="1"/>
          <p:nvPr/>
        </p:nvSpPr>
        <p:spPr>
          <a:xfrm>
            <a:off x="6358850" y="3890850"/>
            <a:ext cx="2712900" cy="1143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zh-TW">
                <a:solidFill>
                  <a:srgbClr val="FF0000"/>
                </a:solidFill>
              </a:rPr>
              <a:t>In practice, `ClassWriter` holds all visitors and the `SymbolTable` as a unified entry point.</a:t>
            </a:r>
            <a:endParaRPr>
              <a:solidFill>
                <a:srgbClr val="FF0000"/>
              </a:solidFill>
            </a:endParaRPr>
          </a:p>
        </p:txBody>
      </p:sp>
      <p:sp>
        <p:nvSpPr>
          <p:cNvPr id="734" name="Google Shape;734;p80"/>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8" name="Shape 738"/>
        <p:cNvGrpSpPr/>
        <p:nvPr/>
      </p:nvGrpSpPr>
      <p:grpSpPr>
        <a:xfrm>
          <a:off x="0" y="0"/>
          <a:ext cx="0" cy="0"/>
          <a:chOff x="0" y="0"/>
          <a:chExt cx="0" cy="0"/>
        </a:xfrm>
      </p:grpSpPr>
      <p:sp>
        <p:nvSpPr>
          <p:cNvPr id="739" name="Google Shape;739;p8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Visitor Pattern </a:t>
            </a:r>
            <a:r>
              <a:rPr lang="zh-TW" sz="2750"/>
              <a:t>(in asm)</a:t>
            </a:r>
            <a:endParaRPr/>
          </a:p>
        </p:txBody>
      </p:sp>
      <p:sp>
        <p:nvSpPr>
          <p:cNvPr id="740" name="Google Shape;740;p81"/>
          <p:cNvSpPr txBox="1"/>
          <p:nvPr/>
        </p:nvSpPr>
        <p:spPr>
          <a:xfrm>
            <a:off x="311700" y="1017725"/>
            <a:ext cx="4257000" cy="997500"/>
          </a:xfrm>
          <a:prstGeom prst="rect">
            <a:avLst/>
          </a:prstGeom>
          <a:noFill/>
          <a:ln>
            <a:noFill/>
          </a:ln>
        </p:spPr>
        <p:txBody>
          <a:bodyPr anchorCtr="0" anchor="t" bIns="91425" lIns="91425" spcFirstLastPara="1" rIns="91425" wrap="square" tIns="91425">
            <a:spAutoFit/>
          </a:bodyPr>
          <a:lstStyle/>
          <a:p>
            <a:pPr indent="-330200" lvl="0" marL="457200" rtl="0" algn="l">
              <a:lnSpc>
                <a:spcPct val="115000"/>
              </a:lnSpc>
              <a:spcBef>
                <a:spcPts val="1200"/>
              </a:spcBef>
              <a:spcAft>
                <a:spcPts val="0"/>
              </a:spcAft>
              <a:buClr>
                <a:schemeClr val="dk1"/>
              </a:buClr>
              <a:buSzPts val="1600"/>
              <a:buAutoNum type="arabicPeriod"/>
            </a:pPr>
            <a:r>
              <a:rPr lang="zh-TW" sz="1600">
                <a:solidFill>
                  <a:schemeClr val="dk1"/>
                </a:solidFill>
              </a:rPr>
              <a:t>SymbolTable =&gt; </a:t>
            </a:r>
            <a:r>
              <a:rPr lang="zh-TW" sz="1600">
                <a:solidFill>
                  <a:srgbClr val="FF0000"/>
                </a:solidFill>
              </a:rPr>
              <a:t>Complex data structure</a:t>
            </a:r>
            <a:endParaRPr sz="1600">
              <a:solidFill>
                <a:srgbClr val="FF0000"/>
              </a:solidFill>
            </a:endParaRPr>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Invoke many visitors without returning</a:t>
            </a:r>
            <a:endParaRPr sz="1600"/>
          </a:p>
          <a:p>
            <a:pPr indent="-330200" lvl="0" marL="457200" rtl="0" algn="l">
              <a:lnSpc>
                <a:spcPct val="115000"/>
              </a:lnSpc>
              <a:spcBef>
                <a:spcPts val="0"/>
              </a:spcBef>
              <a:spcAft>
                <a:spcPts val="0"/>
              </a:spcAft>
              <a:buClr>
                <a:schemeClr val="dk1"/>
              </a:buClr>
              <a:buSzPts val="1600"/>
              <a:buAutoNum type="arabicPeriod"/>
            </a:pPr>
            <a:r>
              <a:rPr lang="zh-TW" sz="1600">
                <a:solidFill>
                  <a:schemeClr val="dk1"/>
                </a:solidFill>
              </a:rPr>
              <a:t>Unified export</a:t>
            </a:r>
            <a:endParaRPr sz="1600">
              <a:solidFill>
                <a:schemeClr val="dk1"/>
              </a:solidFill>
            </a:endParaRPr>
          </a:p>
        </p:txBody>
      </p:sp>
      <p:sp>
        <p:nvSpPr>
          <p:cNvPr id="741" name="Google Shape;741;p81"/>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pic>
        <p:nvPicPr>
          <p:cNvPr id="742" name="Google Shape;742;p81"/>
          <p:cNvPicPr preferRelativeResize="0"/>
          <p:nvPr/>
        </p:nvPicPr>
        <p:blipFill>
          <a:blip r:embed="rId3">
            <a:alphaModFix/>
          </a:blip>
          <a:stretch>
            <a:fillRect/>
          </a:stretch>
        </p:blipFill>
        <p:spPr>
          <a:xfrm>
            <a:off x="2146675" y="2046750"/>
            <a:ext cx="6357374" cy="2823475"/>
          </a:xfrm>
          <a:prstGeom prst="rect">
            <a:avLst/>
          </a:prstGeom>
          <a:noFill/>
          <a:ln>
            <a:noFill/>
          </a:ln>
        </p:spPr>
      </p:pic>
      <p:sp>
        <p:nvSpPr>
          <p:cNvPr id="743" name="Google Shape;743;p81"/>
          <p:cNvSpPr/>
          <p:nvPr/>
        </p:nvSpPr>
        <p:spPr>
          <a:xfrm>
            <a:off x="2981350" y="3491675"/>
            <a:ext cx="1161600" cy="22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FF0000"/>
              </a:solidFill>
            </a:endParaRPr>
          </a:p>
        </p:txBody>
      </p:sp>
      <p:sp>
        <p:nvSpPr>
          <p:cNvPr id="744" name="Google Shape;744;p81"/>
          <p:cNvSpPr txBox="1"/>
          <p:nvPr/>
        </p:nvSpPr>
        <p:spPr>
          <a:xfrm>
            <a:off x="3303650" y="2155425"/>
            <a:ext cx="38676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lt1"/>
                </a:solidFill>
              </a:rPr>
              <a:t>exist different vistor</a:t>
            </a:r>
            <a:endParaRPr sz="1800">
              <a:solidFill>
                <a:schemeClr val="lt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 name="Shape 98"/>
        <p:cNvGrpSpPr/>
        <p:nvPr/>
      </p:nvGrpSpPr>
      <p:grpSpPr>
        <a:xfrm>
          <a:off x="0" y="0"/>
          <a:ext cx="0" cy="0"/>
          <a:chOff x="0" y="0"/>
          <a:chExt cx="0" cy="0"/>
        </a:xfrm>
      </p:grpSpPr>
      <p:sp>
        <p:nvSpPr>
          <p:cNvPr id="99" name="Google Shape;99;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Packages</a:t>
            </a:r>
            <a:endParaRPr/>
          </a:p>
        </p:txBody>
      </p:sp>
      <p:sp>
        <p:nvSpPr>
          <p:cNvPr id="100" name="Google Shape;100;p19"/>
          <p:cNvSpPr txBox="1"/>
          <p:nvPr>
            <p:ph idx="1" type="body"/>
          </p:nvPr>
        </p:nvSpPr>
        <p:spPr>
          <a:xfrm>
            <a:off x="311700" y="948625"/>
            <a:ext cx="8520600" cy="3727500"/>
          </a:xfrm>
          <a:prstGeom prst="rect">
            <a:avLst/>
          </a:prstGeom>
        </p:spPr>
        <p:txBody>
          <a:bodyPr anchorCtr="0" anchor="t" bIns="91425" lIns="91425" spcFirstLastPara="1" rIns="91425" wrap="square" tIns="91425">
            <a:normAutofit fontScale="92500" lnSpcReduction="20000"/>
          </a:bodyPr>
          <a:lstStyle/>
          <a:p>
            <a:pPr indent="-351948" lvl="0" marL="457200" rtl="0" algn="l">
              <a:spcBef>
                <a:spcPts val="0"/>
              </a:spcBef>
              <a:spcAft>
                <a:spcPts val="0"/>
              </a:spcAft>
              <a:buSzPct val="100000"/>
              <a:buChar char="●"/>
            </a:pPr>
            <a:r>
              <a:rPr b="1" lang="zh-TW" sz="2100"/>
              <a:t>core.env:</a:t>
            </a:r>
            <a:r>
              <a:rPr lang="zh-TW" sz="2100"/>
              <a:t> Manages environmental information, including profiles, properties, and various configuration details.</a:t>
            </a:r>
            <a:endParaRPr sz="2100"/>
          </a:p>
          <a:p>
            <a:pPr indent="-351948" lvl="0" marL="457200" rtl="0" algn="l">
              <a:spcBef>
                <a:spcPts val="0"/>
              </a:spcBef>
              <a:spcAft>
                <a:spcPts val="0"/>
              </a:spcAft>
              <a:buSzPct val="100000"/>
              <a:buChar char="●"/>
            </a:pPr>
            <a:r>
              <a:rPr b="1" lang="zh-TW" sz="2100"/>
              <a:t>core.</a:t>
            </a:r>
            <a:r>
              <a:rPr b="1" lang="zh-TW" sz="2100"/>
              <a:t>metrics:</a:t>
            </a:r>
            <a:r>
              <a:rPr lang="zh-TW" sz="2100"/>
              <a:t> Recording metrics about a particular phase or action happening during the ApplicationStartup</a:t>
            </a:r>
            <a:endParaRPr sz="2100"/>
          </a:p>
          <a:p>
            <a:pPr indent="-351948" lvl="0" marL="457200" rtl="0" algn="l">
              <a:spcBef>
                <a:spcPts val="0"/>
              </a:spcBef>
              <a:spcAft>
                <a:spcPts val="0"/>
              </a:spcAft>
              <a:buSzPct val="100000"/>
              <a:buChar char="●"/>
            </a:pPr>
            <a:r>
              <a:rPr b="1" lang="zh-TW" sz="2100"/>
              <a:t>core.</a:t>
            </a:r>
            <a:r>
              <a:rPr b="1" lang="zh-TW" sz="2100"/>
              <a:t>codec:</a:t>
            </a:r>
            <a:r>
              <a:rPr lang="zh-TW" sz="2100"/>
              <a:t> Implements various types of Encoder and Decoder functionalities.</a:t>
            </a:r>
            <a:endParaRPr sz="2100"/>
          </a:p>
          <a:p>
            <a:pPr indent="-351948" lvl="0" marL="457200" rtl="0" algn="l">
              <a:spcBef>
                <a:spcPts val="0"/>
              </a:spcBef>
              <a:spcAft>
                <a:spcPts val="0"/>
              </a:spcAft>
              <a:buSzPct val="100000"/>
              <a:buChar char="●"/>
            </a:pPr>
            <a:r>
              <a:rPr b="1" lang="zh-TW" sz="2100"/>
              <a:t>core.</a:t>
            </a:r>
            <a:r>
              <a:rPr b="1" lang="zh-TW" sz="2100"/>
              <a:t>task:</a:t>
            </a:r>
            <a:r>
              <a:rPr lang="zh-TW" sz="2100"/>
              <a:t> Manages the execution of synchronous and asynchronous tasks.</a:t>
            </a:r>
            <a:endParaRPr sz="2100"/>
          </a:p>
          <a:p>
            <a:pPr indent="-351948" lvl="0" marL="457200" rtl="0" algn="l">
              <a:spcBef>
                <a:spcPts val="0"/>
              </a:spcBef>
              <a:spcAft>
                <a:spcPts val="0"/>
              </a:spcAft>
              <a:buSzPct val="100000"/>
              <a:buChar char="●"/>
            </a:pPr>
            <a:r>
              <a:rPr b="1" lang="zh-TW" sz="2100"/>
              <a:t>core.</a:t>
            </a:r>
            <a:r>
              <a:rPr b="1" lang="zh-TW" sz="2100"/>
              <a:t>style:</a:t>
            </a:r>
            <a:r>
              <a:rPr lang="zh-TW" sz="2100"/>
              <a:t> Specifies diverse styles for the ToString method.</a:t>
            </a:r>
            <a:endParaRPr sz="2100"/>
          </a:p>
          <a:p>
            <a:pPr indent="-351948" lvl="0" marL="457200" rtl="0" algn="l">
              <a:spcBef>
                <a:spcPts val="0"/>
              </a:spcBef>
              <a:spcAft>
                <a:spcPts val="0"/>
              </a:spcAft>
              <a:buSzPct val="100000"/>
              <a:buChar char="●"/>
            </a:pPr>
            <a:r>
              <a:rPr b="1" lang="zh-TW" sz="2100"/>
              <a:t>core.</a:t>
            </a:r>
            <a:r>
              <a:rPr b="1" lang="zh-TW" sz="2100"/>
              <a:t>log:</a:t>
            </a:r>
            <a:r>
              <a:rPr lang="zh-TW" sz="2100"/>
              <a:t> Extends common logging capabilities.</a:t>
            </a:r>
            <a:endParaRPr sz="2100"/>
          </a:p>
          <a:p>
            <a:pPr indent="-351948" lvl="0" marL="457200" rtl="0" algn="l">
              <a:spcBef>
                <a:spcPts val="0"/>
              </a:spcBef>
              <a:spcAft>
                <a:spcPts val="0"/>
              </a:spcAft>
              <a:buSzPct val="100000"/>
              <a:buChar char="●"/>
            </a:pPr>
            <a:r>
              <a:rPr b="1" lang="zh-TW" sz="2100"/>
              <a:t>others:</a:t>
            </a:r>
            <a:r>
              <a:rPr lang="zh-TW" sz="2100"/>
              <a:t> Provides utilities for internal use, including Registry, Sorting, Exceptions, and more.</a:t>
            </a:r>
            <a:endParaRPr sz="2100"/>
          </a:p>
        </p:txBody>
      </p:sp>
      <p:sp>
        <p:nvSpPr>
          <p:cNvPr id="101" name="Google Shape;101;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02" name="Google Shape;102;p19"/>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洪世彬</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8" name="Shape 748"/>
        <p:cNvGrpSpPr/>
        <p:nvPr/>
      </p:nvGrpSpPr>
      <p:grpSpPr>
        <a:xfrm>
          <a:off x="0" y="0"/>
          <a:ext cx="0" cy="0"/>
          <a:chOff x="0" y="0"/>
          <a:chExt cx="0" cy="0"/>
        </a:xfrm>
      </p:grpSpPr>
      <p:sp>
        <p:nvSpPr>
          <p:cNvPr id="749" name="Google Shape;749;p8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Proxy Pattern</a:t>
            </a:r>
            <a:endParaRPr/>
          </a:p>
        </p:txBody>
      </p:sp>
      <p:pic>
        <p:nvPicPr>
          <p:cNvPr id="750" name="Google Shape;750;p82"/>
          <p:cNvPicPr preferRelativeResize="0"/>
          <p:nvPr/>
        </p:nvPicPr>
        <p:blipFill>
          <a:blip r:embed="rId3">
            <a:alphaModFix/>
          </a:blip>
          <a:stretch>
            <a:fillRect/>
          </a:stretch>
        </p:blipFill>
        <p:spPr>
          <a:xfrm>
            <a:off x="3742425" y="1712250"/>
            <a:ext cx="5168775" cy="3117675"/>
          </a:xfrm>
          <a:prstGeom prst="rect">
            <a:avLst/>
          </a:prstGeom>
          <a:noFill/>
          <a:ln>
            <a:noFill/>
          </a:ln>
        </p:spPr>
      </p:pic>
      <p:sp>
        <p:nvSpPr>
          <p:cNvPr id="751" name="Google Shape;751;p82"/>
          <p:cNvSpPr txBox="1"/>
          <p:nvPr/>
        </p:nvSpPr>
        <p:spPr>
          <a:xfrm>
            <a:off x="3764813" y="527700"/>
            <a:ext cx="51240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CGLIB doesn't simply use the `ClassWriter` provided by ASM as an interface; instead, it use the Proxy pattern and writes its own interface.</a:t>
            </a:r>
            <a:endParaRPr sz="1800">
              <a:solidFill>
                <a:schemeClr val="dk2"/>
              </a:solidFill>
            </a:endParaRPr>
          </a:p>
        </p:txBody>
      </p:sp>
      <p:sp>
        <p:nvSpPr>
          <p:cNvPr id="752" name="Google Shape;752;p82"/>
          <p:cNvSpPr txBox="1"/>
          <p:nvPr/>
        </p:nvSpPr>
        <p:spPr>
          <a:xfrm>
            <a:off x="60450" y="913175"/>
            <a:ext cx="4042200" cy="9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650">
                <a:solidFill>
                  <a:srgbClr val="C7254E"/>
                </a:solidFill>
                <a:highlight>
                  <a:srgbClr val="F9F2F4"/>
                </a:highlight>
                <a:latin typeface="Courier New"/>
                <a:ea typeface="Courier New"/>
                <a:cs typeface="Courier New"/>
                <a:sym typeface="Courier New"/>
              </a:rPr>
              <a:t>Provide a proxy for other objects to control access to this object.</a:t>
            </a:r>
            <a:endParaRPr sz="1650">
              <a:solidFill>
                <a:srgbClr val="C7254E"/>
              </a:solidFill>
              <a:highlight>
                <a:srgbClr val="F9F2F4"/>
              </a:highlight>
              <a:latin typeface="Courier New"/>
              <a:ea typeface="Courier New"/>
              <a:cs typeface="Courier New"/>
              <a:sym typeface="Courier New"/>
            </a:endParaRPr>
          </a:p>
        </p:txBody>
      </p:sp>
      <p:sp>
        <p:nvSpPr>
          <p:cNvPr id="753" name="Google Shape;753;p82"/>
          <p:cNvSpPr txBox="1"/>
          <p:nvPr/>
        </p:nvSpPr>
        <p:spPr>
          <a:xfrm>
            <a:off x="3833450" y="2571750"/>
            <a:ext cx="1876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rPr>
              <a:t>sub class (asm)</a:t>
            </a:r>
            <a:endParaRPr sz="1800">
              <a:solidFill>
                <a:srgbClr val="FF0000"/>
              </a:solidFill>
            </a:endParaRPr>
          </a:p>
        </p:txBody>
      </p:sp>
      <p:sp>
        <p:nvSpPr>
          <p:cNvPr id="754" name="Google Shape;754;p82"/>
          <p:cNvSpPr txBox="1"/>
          <p:nvPr/>
        </p:nvSpPr>
        <p:spPr>
          <a:xfrm>
            <a:off x="5881250" y="2571750"/>
            <a:ext cx="1948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rPr>
              <a:t>sub class (cglib)</a:t>
            </a:r>
            <a:endParaRPr sz="1800">
              <a:solidFill>
                <a:srgbClr val="FF0000"/>
              </a:solidFill>
            </a:endParaRPr>
          </a:p>
        </p:txBody>
      </p:sp>
      <p:sp>
        <p:nvSpPr>
          <p:cNvPr id="755" name="Google Shape;755;p82"/>
          <p:cNvSpPr/>
          <p:nvPr/>
        </p:nvSpPr>
        <p:spPr>
          <a:xfrm>
            <a:off x="3742425" y="1650000"/>
            <a:ext cx="4042200" cy="2305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56" name="Google Shape;756;p82"/>
          <p:cNvSpPr txBox="1"/>
          <p:nvPr/>
        </p:nvSpPr>
        <p:spPr>
          <a:xfrm>
            <a:off x="214900" y="1731875"/>
            <a:ext cx="3406200" cy="9975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sz="1600">
                <a:solidFill>
                  <a:schemeClr val="dk1"/>
                </a:solidFill>
              </a:rPr>
              <a:t>Inherit from the same parent object, invoke methods of the original object, and add custom logic.</a:t>
            </a:r>
            <a:endParaRPr sz="1600">
              <a:solidFill>
                <a:schemeClr val="dk1"/>
              </a:solidFill>
            </a:endParaRPr>
          </a:p>
        </p:txBody>
      </p:sp>
      <p:sp>
        <p:nvSpPr>
          <p:cNvPr id="757" name="Google Shape;757;p82"/>
          <p:cNvSpPr txBox="1"/>
          <p:nvPr/>
        </p:nvSpPr>
        <p:spPr>
          <a:xfrm>
            <a:off x="178900" y="2655350"/>
            <a:ext cx="34782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200"/>
              <a:t>public void visitVarInsn() {</a:t>
            </a:r>
            <a:endParaRPr sz="1200"/>
          </a:p>
          <a:p>
            <a:pPr indent="0" lvl="0" marL="0" rtl="0" algn="l">
              <a:spcBef>
                <a:spcPts val="0"/>
              </a:spcBef>
              <a:spcAft>
                <a:spcPts val="0"/>
              </a:spcAft>
              <a:buNone/>
            </a:pPr>
            <a:r>
              <a:rPr lang="zh-TW" sz="1200"/>
              <a:t>         mv.visitVarInsn(opcode, remap(var, size));</a:t>
            </a:r>
            <a:endParaRPr sz="1200"/>
          </a:p>
          <a:p>
            <a:pPr indent="0" lvl="0" marL="0" rtl="0" algn="l">
              <a:spcBef>
                <a:spcPts val="0"/>
              </a:spcBef>
              <a:spcAft>
                <a:spcPts val="0"/>
              </a:spcAft>
              <a:buNone/>
            </a:pPr>
            <a:r>
              <a:rPr lang="zh-TW" sz="1200"/>
              <a:t>}</a:t>
            </a:r>
            <a:endParaRPr sz="1200"/>
          </a:p>
        </p:txBody>
      </p:sp>
      <p:pic>
        <p:nvPicPr>
          <p:cNvPr id="758" name="Google Shape;758;p82"/>
          <p:cNvPicPr preferRelativeResize="0"/>
          <p:nvPr/>
        </p:nvPicPr>
        <p:blipFill>
          <a:blip r:embed="rId4">
            <a:alphaModFix/>
          </a:blip>
          <a:stretch>
            <a:fillRect/>
          </a:stretch>
        </p:blipFill>
        <p:spPr>
          <a:xfrm>
            <a:off x="263300" y="3394242"/>
            <a:ext cx="3309401" cy="1687108"/>
          </a:xfrm>
          <a:prstGeom prst="rect">
            <a:avLst/>
          </a:prstGeom>
          <a:noFill/>
          <a:ln>
            <a:noFill/>
          </a:ln>
        </p:spPr>
      </p:pic>
      <p:sp>
        <p:nvSpPr>
          <p:cNvPr id="759" name="Google Shape;759;p82"/>
          <p:cNvSpPr txBox="1"/>
          <p:nvPr/>
        </p:nvSpPr>
        <p:spPr>
          <a:xfrm>
            <a:off x="5355675" y="1599125"/>
            <a:ext cx="619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rPr>
              <a:t>asm</a:t>
            </a:r>
            <a:endParaRPr sz="1800">
              <a:solidFill>
                <a:srgbClr val="FF0000"/>
              </a:solidFill>
            </a:endParaRPr>
          </a:p>
        </p:txBody>
      </p:sp>
      <p:sp>
        <p:nvSpPr>
          <p:cNvPr id="760" name="Google Shape;760;p82"/>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sp>
        <p:nvSpPr>
          <p:cNvPr id="765" name="Google Shape;765;p8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Proxy Pattern</a:t>
            </a:r>
            <a:endParaRPr/>
          </a:p>
        </p:txBody>
      </p:sp>
      <p:sp>
        <p:nvSpPr>
          <p:cNvPr id="766" name="Google Shape;766;p83"/>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SzPts val="1100"/>
              <a:buNone/>
            </a:pPr>
            <a:r>
              <a:rPr lang="zh-TW"/>
              <a:t>Presenter: 林俊佑</a:t>
            </a:r>
            <a:endParaRPr sz="1400"/>
          </a:p>
        </p:txBody>
      </p:sp>
      <p:sp>
        <p:nvSpPr>
          <p:cNvPr id="767" name="Google Shape;767;p83"/>
          <p:cNvSpPr txBox="1"/>
          <p:nvPr/>
        </p:nvSpPr>
        <p:spPr>
          <a:xfrm>
            <a:off x="311700" y="1064700"/>
            <a:ext cx="8805900" cy="1169700"/>
          </a:xfrm>
          <a:prstGeom prst="rect">
            <a:avLst/>
          </a:prstGeom>
          <a:noFill/>
          <a:ln>
            <a:noFill/>
          </a:ln>
        </p:spPr>
        <p:txBody>
          <a:bodyPr anchorCtr="0" anchor="t" bIns="91425" lIns="91425" spcFirstLastPara="1" rIns="91425" wrap="square" tIns="91425">
            <a:spAutoFit/>
          </a:bodyPr>
          <a:lstStyle/>
          <a:p>
            <a:pPr indent="-330200" lvl="0" marL="457200" rtl="0" algn="l">
              <a:spcBef>
                <a:spcPts val="0"/>
              </a:spcBef>
              <a:spcAft>
                <a:spcPts val="0"/>
              </a:spcAft>
              <a:buSzPts val="1600"/>
              <a:buChar char="●"/>
            </a:pPr>
            <a:r>
              <a:rPr lang="zh-TW" sz="1600"/>
              <a:t>Protection Proxy</a:t>
            </a:r>
            <a:endParaRPr sz="1600"/>
          </a:p>
          <a:p>
            <a:pPr indent="-330200" lvl="0" marL="457200" rtl="0" algn="l">
              <a:spcBef>
                <a:spcPts val="0"/>
              </a:spcBef>
              <a:spcAft>
                <a:spcPts val="0"/>
              </a:spcAft>
              <a:buSzPts val="1600"/>
              <a:buChar char="●"/>
            </a:pPr>
            <a:r>
              <a:rPr lang="zh-TW" sz="1600"/>
              <a:t>Remote Proxy</a:t>
            </a:r>
            <a:endParaRPr sz="1600"/>
          </a:p>
          <a:p>
            <a:pPr indent="-330200" lvl="0" marL="457200" rtl="0" algn="l">
              <a:spcBef>
                <a:spcPts val="0"/>
              </a:spcBef>
              <a:spcAft>
                <a:spcPts val="0"/>
              </a:spcAft>
              <a:buSzPts val="1600"/>
              <a:buChar char="●"/>
            </a:pPr>
            <a:r>
              <a:rPr lang="zh-TW" sz="1600"/>
              <a:t>Virtual Proxy</a:t>
            </a:r>
            <a:endParaRPr sz="1600"/>
          </a:p>
          <a:p>
            <a:pPr indent="-330200" lvl="0" marL="457200" rtl="0" algn="l">
              <a:spcBef>
                <a:spcPts val="0"/>
              </a:spcBef>
              <a:spcAft>
                <a:spcPts val="0"/>
              </a:spcAft>
              <a:buSzPts val="1600"/>
              <a:buChar char="●"/>
            </a:pPr>
            <a:r>
              <a:rPr lang="zh-TW" sz="1600"/>
              <a:t>Smart Proxy : </a:t>
            </a:r>
            <a:r>
              <a:rPr lang="zh-TW" sz="1600">
                <a:solidFill>
                  <a:srgbClr val="FF0000"/>
                </a:solidFill>
              </a:rPr>
              <a:t>add additional actions when accessing the real object. </a:t>
            </a:r>
            <a:endParaRPr sz="1600">
              <a:solidFill>
                <a:srgbClr val="FF0000"/>
              </a:solidFill>
            </a:endParaRPr>
          </a:p>
        </p:txBody>
      </p:sp>
      <p:pic>
        <p:nvPicPr>
          <p:cNvPr id="768" name="Google Shape;768;p83"/>
          <p:cNvPicPr preferRelativeResize="0"/>
          <p:nvPr/>
        </p:nvPicPr>
        <p:blipFill>
          <a:blip r:embed="rId3">
            <a:alphaModFix/>
          </a:blip>
          <a:stretch>
            <a:fillRect/>
          </a:stretch>
        </p:blipFill>
        <p:spPr>
          <a:xfrm>
            <a:off x="904450" y="2433800"/>
            <a:ext cx="7486650" cy="2505075"/>
          </a:xfrm>
          <a:prstGeom prst="rect">
            <a:avLst/>
          </a:prstGeom>
          <a:noFill/>
          <a:ln>
            <a:noFill/>
          </a:ln>
        </p:spPr>
      </p:pic>
      <p:sp>
        <p:nvSpPr>
          <p:cNvPr id="769" name="Google Shape;769;p83"/>
          <p:cNvSpPr txBox="1"/>
          <p:nvPr/>
        </p:nvSpPr>
        <p:spPr>
          <a:xfrm>
            <a:off x="1228050" y="3115650"/>
            <a:ext cx="6687900" cy="1020600"/>
          </a:xfrm>
          <a:prstGeom prst="rect">
            <a:avLst/>
          </a:prstGeom>
          <a:noFill/>
          <a:ln cap="flat" cmpd="sng" w="28575">
            <a:solidFill>
              <a:srgbClr val="FF0000"/>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2"/>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3" name="Shape 773"/>
        <p:cNvGrpSpPr/>
        <p:nvPr/>
      </p:nvGrpSpPr>
      <p:grpSpPr>
        <a:xfrm>
          <a:off x="0" y="0"/>
          <a:ext cx="0" cy="0"/>
          <a:chOff x="0" y="0"/>
          <a:chExt cx="0" cy="0"/>
        </a:xfrm>
      </p:grpSpPr>
      <p:pic>
        <p:nvPicPr>
          <p:cNvPr id="774" name="Google Shape;774;p84"/>
          <p:cNvPicPr preferRelativeResize="0"/>
          <p:nvPr/>
        </p:nvPicPr>
        <p:blipFill>
          <a:blip r:embed="rId3">
            <a:alphaModFix/>
          </a:blip>
          <a:stretch>
            <a:fillRect/>
          </a:stretch>
        </p:blipFill>
        <p:spPr>
          <a:xfrm>
            <a:off x="3742425" y="1712250"/>
            <a:ext cx="5168775" cy="3117675"/>
          </a:xfrm>
          <a:prstGeom prst="rect">
            <a:avLst/>
          </a:prstGeom>
          <a:noFill/>
          <a:ln>
            <a:noFill/>
          </a:ln>
        </p:spPr>
      </p:pic>
      <p:sp>
        <p:nvSpPr>
          <p:cNvPr id="775" name="Google Shape;775;p8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sz="2750"/>
              <a:t>Bridge Pattern</a:t>
            </a:r>
            <a:endParaRPr/>
          </a:p>
        </p:txBody>
      </p:sp>
      <p:sp>
        <p:nvSpPr>
          <p:cNvPr id="776" name="Google Shape;776;p84"/>
          <p:cNvSpPr txBox="1"/>
          <p:nvPr/>
        </p:nvSpPr>
        <p:spPr>
          <a:xfrm>
            <a:off x="3825238" y="966900"/>
            <a:ext cx="51240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chemeClr val="dk2"/>
                </a:solidFill>
              </a:rPr>
              <a:t>Using </a:t>
            </a:r>
            <a:r>
              <a:rPr lang="zh-TW" sz="1800">
                <a:solidFill>
                  <a:srgbClr val="FF0000"/>
                </a:solidFill>
              </a:rPr>
              <a:t>CodeEmitter</a:t>
            </a:r>
            <a:r>
              <a:rPr lang="zh-TW" sz="1800">
                <a:solidFill>
                  <a:schemeClr val="dk2"/>
                </a:solidFill>
              </a:rPr>
              <a:t> encapsulated and delegated by </a:t>
            </a:r>
            <a:r>
              <a:rPr lang="zh-TW" sz="1800">
                <a:solidFill>
                  <a:srgbClr val="FF0000"/>
                </a:solidFill>
              </a:rPr>
              <a:t>ClassEmitter</a:t>
            </a:r>
            <a:r>
              <a:rPr lang="zh-TW" sz="1800">
                <a:solidFill>
                  <a:schemeClr val="dk2"/>
                </a:solidFill>
              </a:rPr>
              <a:t> afterward.</a:t>
            </a:r>
            <a:endParaRPr sz="1800">
              <a:solidFill>
                <a:schemeClr val="dk2"/>
              </a:solidFill>
            </a:endParaRPr>
          </a:p>
        </p:txBody>
      </p:sp>
      <p:sp>
        <p:nvSpPr>
          <p:cNvPr id="777" name="Google Shape;777;p84"/>
          <p:cNvSpPr txBox="1"/>
          <p:nvPr/>
        </p:nvSpPr>
        <p:spPr>
          <a:xfrm>
            <a:off x="311700" y="966900"/>
            <a:ext cx="3596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350">
                <a:solidFill>
                  <a:srgbClr val="C7254E"/>
                </a:solidFill>
                <a:highlight>
                  <a:srgbClr val="F9F2F4"/>
                </a:highlight>
                <a:latin typeface="Courier New"/>
                <a:ea typeface="Courier New"/>
                <a:cs typeface="Courier New"/>
                <a:sym typeface="Courier New"/>
              </a:rPr>
              <a:t>Separate the abstract part from the implementation part, allowing them to vary independently.</a:t>
            </a:r>
            <a:endParaRPr sz="1600"/>
          </a:p>
        </p:txBody>
      </p:sp>
      <p:sp>
        <p:nvSpPr>
          <p:cNvPr id="778" name="Google Shape;778;p84"/>
          <p:cNvSpPr/>
          <p:nvPr/>
        </p:nvSpPr>
        <p:spPr>
          <a:xfrm>
            <a:off x="5693325" y="2917150"/>
            <a:ext cx="3217800" cy="1912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79" name="Google Shape;779;p84"/>
          <p:cNvSpPr txBox="1"/>
          <p:nvPr/>
        </p:nvSpPr>
        <p:spPr>
          <a:xfrm>
            <a:off x="311700" y="1632725"/>
            <a:ext cx="3406200" cy="1075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zh-TW" sz="1300">
                <a:solidFill>
                  <a:schemeClr val="dk1"/>
                </a:solidFill>
              </a:rPr>
              <a:t>Avoid coupling between CGLIB and ASM, encapsulate the proxy object containing ASM logic, and delegate to the encapsulated object.</a:t>
            </a:r>
            <a:endParaRPr sz="1300">
              <a:solidFill>
                <a:schemeClr val="dk1"/>
              </a:solidFill>
            </a:endParaRPr>
          </a:p>
        </p:txBody>
      </p:sp>
      <p:pic>
        <p:nvPicPr>
          <p:cNvPr id="780" name="Google Shape;780;p84"/>
          <p:cNvPicPr preferRelativeResize="0"/>
          <p:nvPr/>
        </p:nvPicPr>
        <p:blipFill>
          <a:blip r:embed="rId4">
            <a:alphaModFix/>
          </a:blip>
          <a:stretch>
            <a:fillRect/>
          </a:stretch>
        </p:blipFill>
        <p:spPr>
          <a:xfrm>
            <a:off x="478175" y="2917150"/>
            <a:ext cx="2879643" cy="2109325"/>
          </a:xfrm>
          <a:prstGeom prst="rect">
            <a:avLst/>
          </a:prstGeom>
          <a:noFill/>
          <a:ln>
            <a:noFill/>
          </a:ln>
        </p:spPr>
      </p:pic>
      <p:sp>
        <p:nvSpPr>
          <p:cNvPr id="781" name="Google Shape;781;p84"/>
          <p:cNvSpPr txBox="1"/>
          <p:nvPr/>
        </p:nvSpPr>
        <p:spPr>
          <a:xfrm>
            <a:off x="389450" y="2621700"/>
            <a:ext cx="3000000" cy="361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150">
                <a:solidFill>
                  <a:srgbClr val="F47067"/>
                </a:solidFill>
                <a:highlight>
                  <a:srgbClr val="22272E"/>
                </a:highlight>
                <a:latin typeface="Courier New"/>
                <a:ea typeface="Courier New"/>
                <a:cs typeface="Courier New"/>
                <a:sym typeface="Courier New"/>
              </a:rPr>
              <a:t>private </a:t>
            </a:r>
            <a:r>
              <a:rPr lang="zh-TW" sz="1150">
                <a:solidFill>
                  <a:srgbClr val="ADBAC7"/>
                </a:solidFill>
                <a:highlight>
                  <a:srgbClr val="22272E"/>
                </a:highlight>
                <a:latin typeface="Courier New"/>
                <a:ea typeface="Courier New"/>
                <a:cs typeface="Courier New"/>
                <a:sym typeface="Courier New"/>
              </a:rPr>
              <a:t>CodeEmitter staticHook;</a:t>
            </a:r>
            <a:endParaRPr sz="1150">
              <a:solidFill>
                <a:srgbClr val="F47067"/>
              </a:solidFill>
              <a:highlight>
                <a:srgbClr val="22272E"/>
              </a:highlight>
              <a:latin typeface="Courier New"/>
              <a:ea typeface="Courier New"/>
              <a:cs typeface="Courier New"/>
              <a:sym typeface="Courier New"/>
            </a:endParaRPr>
          </a:p>
        </p:txBody>
      </p:sp>
      <p:sp>
        <p:nvSpPr>
          <p:cNvPr id="782" name="Google Shape;782;p84"/>
          <p:cNvSpPr txBox="1"/>
          <p:nvPr/>
        </p:nvSpPr>
        <p:spPr>
          <a:xfrm>
            <a:off x="973650" y="4587475"/>
            <a:ext cx="25584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zh-TW" sz="1800">
                <a:solidFill>
                  <a:srgbClr val="FF0000"/>
                </a:solidFill>
              </a:rPr>
              <a:t>independent Delegate</a:t>
            </a:r>
            <a:endParaRPr sz="1800">
              <a:solidFill>
                <a:srgbClr val="FF0000"/>
              </a:solidFill>
            </a:endParaRPr>
          </a:p>
        </p:txBody>
      </p:sp>
      <p:sp>
        <p:nvSpPr>
          <p:cNvPr id="783" name="Google Shape;783;p84"/>
          <p:cNvSpPr txBox="1"/>
          <p:nvPr>
            <p:ph idx="2" type="subTitle"/>
          </p:nvPr>
        </p:nvSpPr>
        <p:spPr>
          <a:xfrm>
            <a:off x="7621250" y="49925"/>
            <a:ext cx="1496400" cy="635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zh-TW"/>
              <a:t>Presenter: 林俊佑</a:t>
            </a:r>
            <a:endParaRPr sz="14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2"/>
        </a:solidFill>
      </p:bgPr>
    </p:bg>
    <p:spTree>
      <p:nvGrpSpPr>
        <p:cNvPr id="787" name="Shape 787"/>
        <p:cNvGrpSpPr/>
        <p:nvPr/>
      </p:nvGrpSpPr>
      <p:grpSpPr>
        <a:xfrm>
          <a:off x="0" y="0"/>
          <a:ext cx="0" cy="0"/>
          <a:chOff x="0" y="0"/>
          <a:chExt cx="0" cy="0"/>
        </a:xfrm>
      </p:grpSpPr>
      <p:sp>
        <p:nvSpPr>
          <p:cNvPr id="788" name="Google Shape;788;p85"/>
          <p:cNvSpPr txBox="1"/>
          <p:nvPr>
            <p:ph type="title"/>
          </p:nvPr>
        </p:nvSpPr>
        <p:spPr>
          <a:xfrm>
            <a:off x="311700" y="2150850"/>
            <a:ext cx="8520600" cy="841800"/>
          </a:xfrm>
          <a:prstGeom prst="rect">
            <a:avLst/>
          </a:prstGeom>
        </p:spPr>
        <p:txBody>
          <a:bodyPr anchorCtr="0" anchor="ctr" bIns="91425" lIns="91425" spcFirstLastPara="1" rIns="91425" wrap="square" tIns="91425">
            <a:normAutofit fontScale="90000"/>
          </a:bodyPr>
          <a:lstStyle/>
          <a:p>
            <a:pPr indent="0" lvl="0" marL="0" rtl="0" algn="ctr">
              <a:spcBef>
                <a:spcPts val="0"/>
              </a:spcBef>
              <a:spcAft>
                <a:spcPts val="0"/>
              </a:spcAft>
              <a:buNone/>
            </a:pPr>
            <a:r>
              <a:rPr lang="zh-TW"/>
              <a:t>Spring Framework Core - AOT</a:t>
            </a:r>
            <a:endParaRPr/>
          </a:p>
          <a:p>
            <a:pPr indent="0" lvl="0" marL="0" rtl="0" algn="ctr">
              <a:spcBef>
                <a:spcPts val="0"/>
              </a:spcBef>
              <a:spcAft>
                <a:spcPts val="0"/>
              </a:spcAft>
              <a:buNone/>
            </a:pPr>
            <a:r>
              <a:rPr lang="zh-TW" sz="2822"/>
              <a:t>presenter: 陳君翰</a:t>
            </a:r>
            <a:endParaRPr sz="2822"/>
          </a:p>
        </p:txBody>
      </p:sp>
      <p:sp>
        <p:nvSpPr>
          <p:cNvPr id="789" name="Google Shape;789;p8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3" name="Shape 793"/>
        <p:cNvGrpSpPr/>
        <p:nvPr/>
      </p:nvGrpSpPr>
      <p:grpSpPr>
        <a:xfrm>
          <a:off x="0" y="0"/>
          <a:ext cx="0" cy="0"/>
          <a:chOff x="0" y="0"/>
          <a:chExt cx="0" cy="0"/>
        </a:xfrm>
      </p:grpSpPr>
      <p:sp>
        <p:nvSpPr>
          <p:cNvPr id="794" name="Google Shape;794;p8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What is AOT</a:t>
            </a:r>
            <a:endParaRPr/>
          </a:p>
        </p:txBody>
      </p:sp>
      <p:sp>
        <p:nvSpPr>
          <p:cNvPr id="795" name="Google Shape;795;p8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796" name="Google Shape;796;p86"/>
          <p:cNvSpPr txBox="1"/>
          <p:nvPr>
            <p:ph idx="1" type="body"/>
          </p:nvPr>
        </p:nvSpPr>
        <p:spPr>
          <a:xfrm>
            <a:off x="311700" y="1017725"/>
            <a:ext cx="8709600" cy="403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sz="1850"/>
              <a:t>a  technology to </a:t>
            </a:r>
            <a:r>
              <a:rPr lang="zh-TW" sz="1850"/>
              <a:t>compile Java code ahead-of-time to a binary – a native executable.</a:t>
            </a:r>
            <a:endParaRPr sz="1850">
              <a:solidFill>
                <a:schemeClr val="dk1"/>
              </a:solidFill>
            </a:endParaRPr>
          </a:p>
          <a:p>
            <a:pPr indent="-346075" lvl="0" marL="457200" rtl="0" algn="l">
              <a:spcBef>
                <a:spcPts val="1200"/>
              </a:spcBef>
              <a:spcAft>
                <a:spcPts val="0"/>
              </a:spcAft>
              <a:buClr>
                <a:schemeClr val="dk1"/>
              </a:buClr>
              <a:buSzPts val="1850"/>
              <a:buAutoNum type="arabicPeriod"/>
            </a:pPr>
            <a:r>
              <a:rPr lang="zh-TW" sz="1850">
                <a:solidFill>
                  <a:schemeClr val="dk1"/>
                </a:solidFill>
              </a:rPr>
              <a:t>In JIT (aka. the normal way)</a:t>
            </a:r>
            <a:endParaRPr sz="1850">
              <a:solidFill>
                <a:schemeClr val="dk1"/>
              </a:solidFill>
            </a:endParaRPr>
          </a:p>
          <a:p>
            <a:pPr indent="-330200" lvl="1" marL="914400" rtl="0" algn="l">
              <a:spcBef>
                <a:spcPts val="0"/>
              </a:spcBef>
              <a:spcAft>
                <a:spcPts val="0"/>
              </a:spcAft>
              <a:buSzPts val="1600"/>
              <a:buAutoNum type="arabicPeriod"/>
            </a:pPr>
            <a:r>
              <a:rPr lang="zh-TW" sz="1600">
                <a:solidFill>
                  <a:srgbClr val="188038"/>
                </a:solidFill>
                <a:latin typeface="Roboto Mono"/>
                <a:ea typeface="Roboto Mono"/>
                <a:cs typeface="Roboto Mono"/>
                <a:sym typeface="Roboto Mono"/>
              </a:rPr>
              <a:t>javac</a:t>
            </a:r>
            <a:r>
              <a:rPr lang="zh-TW" sz="1600"/>
              <a:t>: </a:t>
            </a:r>
            <a:r>
              <a:rPr lang="zh-TW" sz="1600">
                <a:solidFill>
                  <a:schemeClr val="dk1"/>
                </a:solidFill>
              </a:rPr>
              <a:t>compile source code </a:t>
            </a:r>
            <a:r>
              <a:rPr lang="zh-TW" sz="1600"/>
              <a:t>→</a:t>
            </a:r>
            <a:r>
              <a:rPr lang="zh-TW" sz="1600">
                <a:solidFill>
                  <a:schemeClr val="dk1"/>
                </a:solidFill>
              </a:rPr>
              <a:t> bytecode (.class file)</a:t>
            </a:r>
            <a:endParaRPr sz="1600">
              <a:solidFill>
                <a:schemeClr val="dk1"/>
              </a:solidFill>
            </a:endParaRPr>
          </a:p>
          <a:p>
            <a:pPr indent="-330200" lvl="1" marL="914400" rtl="0" algn="l">
              <a:spcBef>
                <a:spcPts val="0"/>
              </a:spcBef>
              <a:spcAft>
                <a:spcPts val="0"/>
              </a:spcAft>
              <a:buClr>
                <a:schemeClr val="dk1"/>
              </a:buClr>
              <a:buSzPts val="1600"/>
              <a:buAutoNum type="arabicPeriod"/>
            </a:pPr>
            <a:r>
              <a:rPr lang="zh-TW" sz="1600">
                <a:solidFill>
                  <a:srgbClr val="188038"/>
                </a:solidFill>
                <a:latin typeface="Roboto Mono"/>
                <a:ea typeface="Roboto Mono"/>
                <a:cs typeface="Roboto Mono"/>
                <a:sym typeface="Roboto Mono"/>
              </a:rPr>
              <a:t>java</a:t>
            </a:r>
            <a:r>
              <a:rPr lang="zh-TW" sz="1600"/>
              <a:t>: </a:t>
            </a:r>
            <a:r>
              <a:rPr lang="zh-TW" sz="1600">
                <a:solidFill>
                  <a:schemeClr val="dk1"/>
                </a:solidFill>
              </a:rPr>
              <a:t>interpret in runtime bytecode </a:t>
            </a:r>
            <a:r>
              <a:rPr lang="zh-TW" sz="1600"/>
              <a:t>→</a:t>
            </a:r>
            <a:r>
              <a:rPr lang="zh-TW" sz="1600">
                <a:solidFill>
                  <a:schemeClr val="dk1"/>
                </a:solidFill>
              </a:rPr>
              <a:t> executable. </a:t>
            </a:r>
            <a:endParaRPr sz="1600">
              <a:solidFill>
                <a:schemeClr val="dk1"/>
              </a:solidFill>
            </a:endParaRPr>
          </a:p>
          <a:p>
            <a:pPr indent="-330200" lvl="2" marL="1371600" rtl="0" algn="l">
              <a:spcBef>
                <a:spcPts val="0"/>
              </a:spcBef>
              <a:spcAft>
                <a:spcPts val="0"/>
              </a:spcAft>
              <a:buClr>
                <a:schemeClr val="dk1"/>
              </a:buClr>
              <a:buSzPts val="1600"/>
              <a:buAutoNum type="arabicPeriod"/>
            </a:pPr>
            <a:r>
              <a:rPr lang="zh-TW" sz="1600"/>
              <a:t>s</a:t>
            </a:r>
            <a:r>
              <a:rPr lang="zh-TW" sz="1600">
                <a:solidFill>
                  <a:schemeClr val="dk1"/>
                </a:solidFill>
              </a:rPr>
              <a:t>upport </a:t>
            </a:r>
            <a:r>
              <a:rPr lang="zh-TW" sz="1600"/>
              <a:t>by </a:t>
            </a:r>
            <a:r>
              <a:rPr lang="zh-TW" sz="1600"/>
              <a:t>JVM (Java Virtual Machine)</a:t>
            </a:r>
            <a:r>
              <a:rPr lang="zh-TW" sz="1600">
                <a:solidFill>
                  <a:schemeClr val="dk1"/>
                </a:solidFill>
              </a:rPr>
              <a:t> “just-in-time” (JIT)</a:t>
            </a:r>
            <a:endParaRPr sz="1600"/>
          </a:p>
          <a:p>
            <a:pPr indent="-346075" lvl="0" marL="457200" rtl="0" algn="l">
              <a:spcBef>
                <a:spcPts val="0"/>
              </a:spcBef>
              <a:spcAft>
                <a:spcPts val="0"/>
              </a:spcAft>
              <a:buClr>
                <a:schemeClr val="dk1"/>
              </a:buClr>
              <a:buSzPts val="1850"/>
              <a:buAutoNum type="arabicPeriod"/>
            </a:pPr>
            <a:r>
              <a:rPr lang="zh-TW" sz="1850">
                <a:solidFill>
                  <a:schemeClr val="dk1"/>
                </a:solidFill>
              </a:rPr>
              <a:t>In AOT</a:t>
            </a:r>
            <a:endParaRPr sz="1850"/>
          </a:p>
          <a:p>
            <a:pPr indent="-330200" lvl="1" marL="914400" rtl="0" algn="l">
              <a:spcBef>
                <a:spcPts val="0"/>
              </a:spcBef>
              <a:spcAft>
                <a:spcPts val="0"/>
              </a:spcAft>
              <a:buSzPts val="1600"/>
              <a:buAutoNum type="arabicPeriod"/>
            </a:pPr>
            <a:r>
              <a:rPr lang="zh-TW" sz="1600">
                <a:solidFill>
                  <a:srgbClr val="188038"/>
                </a:solidFill>
                <a:latin typeface="Roboto Mono"/>
                <a:ea typeface="Roboto Mono"/>
                <a:cs typeface="Roboto Mono"/>
                <a:sym typeface="Roboto Mono"/>
              </a:rPr>
              <a:t>javac</a:t>
            </a:r>
            <a:r>
              <a:rPr lang="zh-TW" sz="1600"/>
              <a:t>: compile source code → bytecode (.class file)</a:t>
            </a:r>
            <a:endParaRPr sz="1600"/>
          </a:p>
          <a:p>
            <a:pPr indent="-330200" lvl="1" marL="914400" rtl="0" algn="l">
              <a:spcBef>
                <a:spcPts val="0"/>
              </a:spcBef>
              <a:spcAft>
                <a:spcPts val="0"/>
              </a:spcAft>
              <a:buSzPts val="1600"/>
              <a:buAutoNum type="arabicPeriod"/>
            </a:pPr>
            <a:r>
              <a:rPr lang="zh-TW" sz="1600">
                <a:solidFill>
                  <a:srgbClr val="188038"/>
                </a:solidFill>
                <a:latin typeface="Roboto Mono"/>
                <a:ea typeface="Roboto Mono"/>
                <a:cs typeface="Roboto Mono"/>
                <a:sym typeface="Roboto Mono"/>
              </a:rPr>
              <a:t>native-image</a:t>
            </a:r>
            <a:r>
              <a:rPr lang="zh-TW" sz="1600"/>
              <a:t>: compile bytecode → binary executable.</a:t>
            </a:r>
            <a:endParaRPr sz="1600"/>
          </a:p>
          <a:p>
            <a:pPr indent="-330200" lvl="2" marL="1371600" rtl="0" algn="l">
              <a:spcBef>
                <a:spcPts val="0"/>
              </a:spcBef>
              <a:spcAft>
                <a:spcPts val="0"/>
              </a:spcAft>
              <a:buSzPts val="1600"/>
              <a:buAutoNum type="arabicPeriod"/>
            </a:pPr>
            <a:r>
              <a:rPr lang="zh-TW" sz="1600"/>
              <a:t>usually supported by Oracle GraavlVM</a:t>
            </a:r>
            <a:endParaRPr sz="1600"/>
          </a:p>
          <a:p>
            <a:pPr indent="-330200" lvl="1" marL="914400" rtl="0" algn="l">
              <a:spcBef>
                <a:spcPts val="0"/>
              </a:spcBef>
              <a:spcAft>
                <a:spcPts val="0"/>
              </a:spcAft>
              <a:buSzPts val="1600"/>
              <a:buAutoNum type="arabicPeriod"/>
            </a:pPr>
            <a:r>
              <a:rPr lang="zh-TW" sz="1600">
                <a:solidFill>
                  <a:srgbClr val="188038"/>
                </a:solidFill>
                <a:latin typeface="Roboto Mono"/>
                <a:ea typeface="Roboto Mono"/>
                <a:cs typeface="Roboto Mono"/>
                <a:sym typeface="Roboto Mono"/>
              </a:rPr>
              <a:t>./executable</a:t>
            </a:r>
            <a:r>
              <a:rPr lang="zh-TW" sz="1600"/>
              <a:t> to execute</a:t>
            </a:r>
            <a:endParaRPr sz="1600"/>
          </a:p>
          <a:p>
            <a:pPr indent="-330200" lvl="2" marL="1371600" rtl="0" algn="l">
              <a:spcBef>
                <a:spcPts val="0"/>
              </a:spcBef>
              <a:spcAft>
                <a:spcPts val="0"/>
              </a:spcAft>
              <a:buSzPts val="1600"/>
              <a:buAutoNum type="arabicPeriod"/>
            </a:pPr>
            <a:r>
              <a:rPr lang="zh-TW" sz="1600"/>
              <a:t>binary executable, can only run on the same machine / OS</a:t>
            </a:r>
            <a:endParaRPr sz="1600"/>
          </a:p>
        </p:txBody>
      </p:sp>
      <p:sp>
        <p:nvSpPr>
          <p:cNvPr id="797" name="Google Shape;797;p86"/>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Clr>
                <a:schemeClr val="dk1"/>
              </a:buClr>
              <a:buSzPts val="1100"/>
              <a:buFont typeface="Arial"/>
              <a:buNone/>
            </a:pPr>
            <a:r>
              <a:rPr lang="zh-TW" sz="1200"/>
              <a:t>Presenter: 陳君翰</a:t>
            </a:r>
            <a:endParaRPr sz="12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1" name="Shape 801"/>
        <p:cNvGrpSpPr/>
        <p:nvPr/>
      </p:nvGrpSpPr>
      <p:grpSpPr>
        <a:xfrm>
          <a:off x="0" y="0"/>
          <a:ext cx="0" cy="0"/>
          <a:chOff x="0" y="0"/>
          <a:chExt cx="0" cy="0"/>
        </a:xfrm>
      </p:grpSpPr>
      <p:sp>
        <p:nvSpPr>
          <p:cNvPr id="802" name="Google Shape;802;p8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JIT vs. AOT</a:t>
            </a:r>
            <a:endParaRPr/>
          </a:p>
        </p:txBody>
      </p:sp>
      <p:sp>
        <p:nvSpPr>
          <p:cNvPr id="803" name="Google Shape;803;p8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04" name="Google Shape;804;p87"/>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陳君翰</a:t>
            </a:r>
            <a:endParaRPr/>
          </a:p>
        </p:txBody>
      </p:sp>
      <p:graphicFrame>
        <p:nvGraphicFramePr>
          <p:cNvPr id="805" name="Google Shape;805;p87"/>
          <p:cNvGraphicFramePr/>
          <p:nvPr/>
        </p:nvGraphicFramePr>
        <p:xfrm>
          <a:off x="311700" y="1129250"/>
          <a:ext cx="3000000" cy="3000000"/>
        </p:xfrm>
        <a:graphic>
          <a:graphicData uri="http://schemas.openxmlformats.org/drawingml/2006/table">
            <a:tbl>
              <a:tblPr>
                <a:noFill/>
                <a:tableStyleId>{A094F343-66EB-40EB-9235-8A256EFEEE75}</a:tableStyleId>
              </a:tblPr>
              <a:tblGrid>
                <a:gridCol w="2085175"/>
                <a:gridCol w="3014425"/>
                <a:gridCol w="3421000"/>
              </a:tblGrid>
              <a:tr h="823075">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zh-TW"/>
                        <a:t>Pro</a:t>
                      </a:r>
                      <a:endParaRPr/>
                    </a:p>
                  </a:txBody>
                  <a:tcPr marT="91425" marB="91425" marR="91425" marL="91425"/>
                </a:tc>
                <a:tc>
                  <a:txBody>
                    <a:bodyPr/>
                    <a:lstStyle/>
                    <a:p>
                      <a:pPr indent="0" lvl="0" marL="0" rtl="0" algn="l">
                        <a:spcBef>
                          <a:spcPts val="0"/>
                        </a:spcBef>
                        <a:spcAft>
                          <a:spcPts val="0"/>
                        </a:spcAft>
                        <a:buNone/>
                      </a:pPr>
                      <a:r>
                        <a:rPr lang="zh-TW"/>
                        <a:t>Con</a:t>
                      </a:r>
                      <a:endParaRPr/>
                    </a:p>
                  </a:txBody>
                  <a:tcPr marT="91425" marB="91425" marR="91425" marL="91425"/>
                </a:tc>
              </a:tr>
              <a:tr h="1598850">
                <a:tc>
                  <a:txBody>
                    <a:bodyPr/>
                    <a:lstStyle/>
                    <a:p>
                      <a:pPr indent="0" lvl="0" marL="0" rtl="0" algn="l">
                        <a:spcBef>
                          <a:spcPts val="0"/>
                        </a:spcBef>
                        <a:spcAft>
                          <a:spcPts val="0"/>
                        </a:spcAft>
                        <a:buNone/>
                      </a:pPr>
                      <a:r>
                        <a:rPr lang="zh-TW"/>
                        <a:t>Just in Time</a:t>
                      </a:r>
                      <a:endParaRPr/>
                    </a:p>
                  </a:txBody>
                  <a:tcPr marT="91425" marB="91425" marR="91425" marL="91425"/>
                </a:tc>
                <a:tc>
                  <a:txBody>
                    <a:bodyPr/>
                    <a:lstStyle/>
                    <a:p>
                      <a:pPr indent="-317500" lvl="0" marL="457200" rtl="0" algn="l">
                        <a:spcBef>
                          <a:spcPts val="0"/>
                        </a:spcBef>
                        <a:spcAft>
                          <a:spcPts val="0"/>
                        </a:spcAft>
                        <a:buSzPts val="1400"/>
                        <a:buChar char="●"/>
                      </a:pPr>
                      <a:r>
                        <a:rPr lang="zh-TW"/>
                        <a:t>“Write once, Run anywhere”</a:t>
                      </a:r>
                      <a:endParaRPr/>
                    </a:p>
                    <a:p>
                      <a:pPr indent="-317500" lvl="0" marL="457200" rtl="0" algn="l">
                        <a:spcBef>
                          <a:spcPts val="0"/>
                        </a:spcBef>
                        <a:spcAft>
                          <a:spcPts val="0"/>
                        </a:spcAft>
                        <a:buSzPts val="1400"/>
                        <a:buChar char="●"/>
                      </a:pPr>
                      <a:r>
                        <a:rPr lang="zh-TW"/>
                        <a:t>JVM can dynamically adjust resource to reach best performance</a:t>
                      </a:r>
                      <a:endParaRPr/>
                    </a:p>
                  </a:txBody>
                  <a:tcPr marT="91425" marB="91425" marR="91425" marL="91425"/>
                </a:tc>
                <a:tc>
                  <a:txBody>
                    <a:bodyPr/>
                    <a:lstStyle/>
                    <a:p>
                      <a:pPr indent="-317500" lvl="0" marL="457200" rtl="0" algn="l">
                        <a:spcBef>
                          <a:spcPts val="0"/>
                        </a:spcBef>
                        <a:spcAft>
                          <a:spcPts val="0"/>
                        </a:spcAft>
                        <a:buSzPts val="1400"/>
                        <a:buChar char="●"/>
                      </a:pPr>
                      <a:r>
                        <a:rPr lang="zh-TW"/>
                        <a:t>Requires more </a:t>
                      </a:r>
                      <a:r>
                        <a:rPr lang="zh-TW"/>
                        <a:t>resource</a:t>
                      </a:r>
                      <a:r>
                        <a:rPr lang="zh-TW"/>
                        <a:t> (eg. memory)</a:t>
                      </a:r>
                      <a:endParaRPr/>
                    </a:p>
                    <a:p>
                      <a:pPr indent="-317500" lvl="0" marL="457200" rtl="0" algn="l">
                        <a:spcBef>
                          <a:spcPts val="0"/>
                        </a:spcBef>
                        <a:spcAft>
                          <a:spcPts val="0"/>
                        </a:spcAft>
                        <a:buSzPts val="1400"/>
                        <a:buChar char="●"/>
                      </a:pPr>
                      <a:r>
                        <a:rPr lang="zh-TW"/>
                        <a:t>The JVM itself is huge, expensive to deploy.</a:t>
                      </a:r>
                      <a:endParaRPr/>
                    </a:p>
                    <a:p>
                      <a:pPr indent="-317500" lvl="0" marL="457200" rtl="0" algn="l">
                        <a:spcBef>
                          <a:spcPts val="0"/>
                        </a:spcBef>
                        <a:spcAft>
                          <a:spcPts val="0"/>
                        </a:spcAft>
                        <a:buSzPts val="1400"/>
                        <a:buChar char="●"/>
                      </a:pPr>
                      <a:r>
                        <a:rPr lang="zh-TW"/>
                        <a:t>slow start-up</a:t>
                      </a:r>
                      <a:endParaRPr/>
                    </a:p>
                  </a:txBody>
                  <a:tcPr marT="91425" marB="91425" marR="91425" marL="91425"/>
                </a:tc>
              </a:tr>
              <a:tr h="1210775">
                <a:tc>
                  <a:txBody>
                    <a:bodyPr/>
                    <a:lstStyle/>
                    <a:p>
                      <a:pPr indent="0" lvl="0" marL="0" rtl="0" algn="l">
                        <a:spcBef>
                          <a:spcPts val="0"/>
                        </a:spcBef>
                        <a:spcAft>
                          <a:spcPts val="0"/>
                        </a:spcAft>
                        <a:buNone/>
                      </a:pPr>
                      <a:r>
                        <a:rPr lang="zh-TW"/>
                        <a:t>Ahead of Time</a:t>
                      </a:r>
                      <a:endParaRPr/>
                    </a:p>
                  </a:txBody>
                  <a:tcPr marT="91425" marB="91425" marR="91425" marL="91425"/>
                </a:tc>
                <a:tc>
                  <a:txBody>
                    <a:bodyPr/>
                    <a:lstStyle/>
                    <a:p>
                      <a:pPr indent="-317500" lvl="0" marL="457200" rtl="0" algn="l">
                        <a:spcBef>
                          <a:spcPts val="0"/>
                        </a:spcBef>
                        <a:spcAft>
                          <a:spcPts val="0"/>
                        </a:spcAft>
                        <a:buSzPts val="1400"/>
                        <a:buChar char="●"/>
                      </a:pPr>
                      <a:r>
                        <a:rPr lang="zh-TW"/>
                        <a:t>Small, standalone binary executable</a:t>
                      </a:r>
                      <a:endParaRPr/>
                    </a:p>
                    <a:p>
                      <a:pPr indent="-317500" lvl="0" marL="457200" rtl="0" algn="l">
                        <a:spcBef>
                          <a:spcPts val="0"/>
                        </a:spcBef>
                        <a:spcAft>
                          <a:spcPts val="0"/>
                        </a:spcAft>
                        <a:buSzPts val="1400"/>
                        <a:buChar char="●"/>
                      </a:pPr>
                      <a:r>
                        <a:rPr lang="zh-TW"/>
                        <a:t>fast start-up</a:t>
                      </a:r>
                      <a:endParaRPr/>
                    </a:p>
                  </a:txBody>
                  <a:tcPr marT="91425" marB="91425" marR="91425" marL="91425"/>
                </a:tc>
                <a:tc>
                  <a:txBody>
                    <a:bodyPr/>
                    <a:lstStyle/>
                    <a:p>
                      <a:pPr indent="-317500" lvl="0" marL="457200" rtl="0" algn="l">
                        <a:spcBef>
                          <a:spcPts val="0"/>
                        </a:spcBef>
                        <a:spcAft>
                          <a:spcPts val="0"/>
                        </a:spcAft>
                        <a:buSzPts val="1400"/>
                        <a:buChar char="●"/>
                      </a:pPr>
                      <a:r>
                        <a:rPr lang="zh-TW"/>
                        <a:t>only run on similar machine / OS</a:t>
                      </a:r>
                      <a:endParaRPr/>
                    </a:p>
                    <a:p>
                      <a:pPr indent="-317500" lvl="0" marL="457200" rtl="0" algn="l">
                        <a:spcBef>
                          <a:spcPts val="0"/>
                        </a:spcBef>
                        <a:spcAft>
                          <a:spcPts val="0"/>
                        </a:spcAft>
                        <a:buSzPts val="1400"/>
                        <a:buChar char="●"/>
                      </a:pPr>
                      <a:r>
                        <a:rPr lang="zh-TW"/>
                        <a:t>some functionality is limited</a:t>
                      </a:r>
                      <a:endParaRPr/>
                    </a:p>
                  </a:txBody>
                  <a:tcPr marT="91425" marB="91425" marR="91425" marL="91425"/>
                </a:tc>
              </a:tr>
            </a:tbl>
          </a:graphicData>
        </a:graphic>
      </p:graphicFrame>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9" name="Shape 809"/>
        <p:cNvGrpSpPr/>
        <p:nvPr/>
      </p:nvGrpSpPr>
      <p:grpSpPr>
        <a:xfrm>
          <a:off x="0" y="0"/>
          <a:ext cx="0" cy="0"/>
          <a:chOff x="0" y="0"/>
          <a:chExt cx="0" cy="0"/>
        </a:xfrm>
      </p:grpSpPr>
      <p:sp>
        <p:nvSpPr>
          <p:cNvPr id="810" name="Google Shape;810;p8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Spring AOT</a:t>
            </a:r>
            <a:endParaRPr/>
          </a:p>
        </p:txBody>
      </p:sp>
      <p:sp>
        <p:nvSpPr>
          <p:cNvPr id="811" name="Google Shape;811;p88"/>
          <p:cNvSpPr txBox="1"/>
          <p:nvPr>
            <p:ph idx="1" type="body"/>
          </p:nvPr>
        </p:nvSpPr>
        <p:spPr>
          <a:xfrm>
            <a:off x="311700" y="1152475"/>
            <a:ext cx="8520600" cy="3904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zh-TW"/>
              <a:t>Typical Spring Boot applications are quite dynamic and configuration is performed at runtime. To create native images, a closed-world is assumed and the dynamic aspects of the application are restricted.</a:t>
            </a:r>
            <a:endParaRPr/>
          </a:p>
          <a:p>
            <a:pPr indent="0" lvl="0" marL="0" rtl="0" algn="l">
              <a:spcBef>
                <a:spcPts val="1200"/>
              </a:spcBef>
              <a:spcAft>
                <a:spcPts val="0"/>
              </a:spcAft>
              <a:buNone/>
            </a:pPr>
            <a:r>
              <a:rPr lang="zh-TW"/>
              <a:t>When restrictions are in place, it becomes possible for Spring to perform ahead-of-time processing during build-time and </a:t>
            </a:r>
            <a:r>
              <a:rPr lang="zh-TW">
                <a:solidFill>
                  <a:srgbClr val="C7254E"/>
                </a:solidFill>
              </a:rPr>
              <a:t>generate additional assets</a:t>
            </a:r>
            <a:r>
              <a:rPr lang="zh-TW"/>
              <a:t> that GraalVM can use.</a:t>
            </a:r>
            <a:endParaRPr/>
          </a:p>
          <a:p>
            <a:pPr indent="-342900" lvl="0" marL="457200" rtl="0" algn="l">
              <a:spcBef>
                <a:spcPts val="1200"/>
              </a:spcBef>
              <a:spcAft>
                <a:spcPts val="0"/>
              </a:spcAft>
              <a:buSzPts val="1800"/>
              <a:buChar char="●"/>
            </a:pPr>
            <a:r>
              <a:rPr lang="zh-TW"/>
              <a:t>Java source code</a:t>
            </a:r>
            <a:endParaRPr/>
          </a:p>
          <a:p>
            <a:pPr indent="-342900" lvl="0" marL="457200" rtl="0" algn="l">
              <a:spcBef>
                <a:spcPts val="0"/>
              </a:spcBef>
              <a:spcAft>
                <a:spcPts val="0"/>
              </a:spcAft>
              <a:buSzPts val="1800"/>
              <a:buChar char="●"/>
            </a:pPr>
            <a:r>
              <a:rPr lang="zh-TW"/>
              <a:t>Bytecode (for dynamic proxies etc)</a:t>
            </a:r>
            <a:endParaRPr/>
          </a:p>
          <a:p>
            <a:pPr indent="-342900" lvl="0" marL="457200" rtl="0" algn="l">
              <a:spcBef>
                <a:spcPts val="0"/>
              </a:spcBef>
              <a:spcAft>
                <a:spcPts val="0"/>
              </a:spcAft>
              <a:buSzPts val="1800"/>
              <a:buChar char="●"/>
            </a:pPr>
            <a:r>
              <a:rPr lang="zh-TW"/>
              <a:t>GraalVM JSON hint files:</a:t>
            </a:r>
            <a:endParaRPr/>
          </a:p>
          <a:p>
            <a:pPr indent="-317500" lvl="1" marL="914400" rtl="0" algn="l">
              <a:spcBef>
                <a:spcPts val="0"/>
              </a:spcBef>
              <a:spcAft>
                <a:spcPts val="0"/>
              </a:spcAft>
              <a:buSzPts val="1400"/>
              <a:buChar char="○"/>
            </a:pPr>
            <a:r>
              <a:rPr lang="zh-TW"/>
              <a:t>Resource hints (resource-config.json)</a:t>
            </a:r>
            <a:endParaRPr/>
          </a:p>
          <a:p>
            <a:pPr indent="-317500" lvl="1" marL="914400" rtl="0" algn="l">
              <a:spcBef>
                <a:spcPts val="0"/>
              </a:spcBef>
              <a:spcAft>
                <a:spcPts val="0"/>
              </a:spcAft>
              <a:buSzPts val="1400"/>
              <a:buChar char="○"/>
            </a:pPr>
            <a:r>
              <a:rPr lang="zh-TW"/>
              <a:t>Reflection hints (reflect-config.json)</a:t>
            </a:r>
            <a:endParaRPr/>
          </a:p>
          <a:p>
            <a:pPr indent="-317500" lvl="1" marL="914400" rtl="0" algn="l">
              <a:spcBef>
                <a:spcPts val="0"/>
              </a:spcBef>
              <a:spcAft>
                <a:spcPts val="0"/>
              </a:spcAft>
              <a:buSzPts val="1400"/>
              <a:buChar char="○"/>
            </a:pPr>
            <a:r>
              <a:rPr lang="zh-TW"/>
              <a:t>Serialization hints (serialization-config.json)</a:t>
            </a:r>
            <a:endParaRPr/>
          </a:p>
          <a:p>
            <a:pPr indent="-317500" lvl="1" marL="914400" rtl="0" algn="l">
              <a:spcBef>
                <a:spcPts val="0"/>
              </a:spcBef>
              <a:spcAft>
                <a:spcPts val="0"/>
              </a:spcAft>
              <a:buSzPts val="1400"/>
              <a:buChar char="○"/>
            </a:pPr>
            <a:r>
              <a:rPr lang="zh-TW"/>
              <a:t>Java Proxy Hints (proxy-config.json)</a:t>
            </a:r>
            <a:endParaRPr/>
          </a:p>
          <a:p>
            <a:pPr indent="-317500" lvl="1" marL="914400" rtl="0" algn="l">
              <a:spcBef>
                <a:spcPts val="0"/>
              </a:spcBef>
              <a:spcAft>
                <a:spcPts val="0"/>
              </a:spcAft>
              <a:buSzPts val="1400"/>
              <a:buChar char="○"/>
            </a:pPr>
            <a:r>
              <a:rPr lang="zh-TW"/>
              <a:t>JNI Hints (jni-config.json)</a:t>
            </a:r>
            <a:endParaRPr/>
          </a:p>
        </p:txBody>
      </p:sp>
      <p:sp>
        <p:nvSpPr>
          <p:cNvPr id="812" name="Google Shape;812;p8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13" name="Google Shape;813;p88"/>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zh-TW" sz="1200"/>
              <a:t>Presenter: 陳君翰</a:t>
            </a:r>
            <a:endParaRPr sz="1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7" name="Shape 817"/>
        <p:cNvGrpSpPr/>
        <p:nvPr/>
      </p:nvGrpSpPr>
      <p:grpSpPr>
        <a:xfrm>
          <a:off x="0" y="0"/>
          <a:ext cx="0" cy="0"/>
          <a:chOff x="0" y="0"/>
          <a:chExt cx="0" cy="0"/>
        </a:xfrm>
      </p:grpSpPr>
      <p:sp>
        <p:nvSpPr>
          <p:cNvPr id="818" name="Google Shape;818;p8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Spring AOT Simplified Class diagram</a:t>
            </a:r>
            <a:endParaRPr/>
          </a:p>
        </p:txBody>
      </p:sp>
      <p:sp>
        <p:nvSpPr>
          <p:cNvPr id="819" name="Google Shape;819;p8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20" name="Google Shape;820;p8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21" name="Google Shape;821;p89"/>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陳君翰</a:t>
            </a:r>
            <a:endParaRPr/>
          </a:p>
        </p:txBody>
      </p:sp>
      <p:pic>
        <p:nvPicPr>
          <p:cNvPr id="822" name="Google Shape;822;p89"/>
          <p:cNvPicPr preferRelativeResize="0"/>
          <p:nvPr/>
        </p:nvPicPr>
        <p:blipFill>
          <a:blip r:embed="rId3">
            <a:alphaModFix/>
          </a:blip>
          <a:stretch>
            <a:fillRect/>
          </a:stretch>
        </p:blipFill>
        <p:spPr>
          <a:xfrm>
            <a:off x="190675" y="1026237"/>
            <a:ext cx="8762648" cy="366887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6" name="Shape 826"/>
        <p:cNvGrpSpPr/>
        <p:nvPr/>
      </p:nvGrpSpPr>
      <p:grpSpPr>
        <a:xfrm>
          <a:off x="0" y="0"/>
          <a:ext cx="0" cy="0"/>
          <a:chOff x="0" y="0"/>
          <a:chExt cx="0" cy="0"/>
        </a:xfrm>
      </p:grpSpPr>
      <p:sp>
        <p:nvSpPr>
          <p:cNvPr id="827" name="Google Shape;827;p9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System Overview</a:t>
            </a:r>
            <a:endParaRPr/>
          </a:p>
        </p:txBody>
      </p:sp>
      <p:sp>
        <p:nvSpPr>
          <p:cNvPr id="828" name="Google Shape;828;p9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29" name="Google Shape;829;p9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30" name="Google Shape;830;p90"/>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陳君翰</a:t>
            </a:r>
            <a:endParaRPr/>
          </a:p>
        </p:txBody>
      </p:sp>
      <p:sp>
        <p:nvSpPr>
          <p:cNvPr id="831" name="Google Shape;831;p90"/>
          <p:cNvSpPr/>
          <p:nvPr/>
        </p:nvSpPr>
        <p:spPr>
          <a:xfrm>
            <a:off x="1035000" y="1037125"/>
            <a:ext cx="7074000" cy="3626100"/>
          </a:xfrm>
          <a:prstGeom prst="rect">
            <a:avLst/>
          </a:prstGeom>
          <a:noFill/>
          <a:ln cap="flat" cmpd="sng" w="19050">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832" name="Google Shape;832;p90"/>
          <p:cNvSpPr/>
          <p:nvPr/>
        </p:nvSpPr>
        <p:spPr>
          <a:xfrm>
            <a:off x="1206400" y="1153675"/>
            <a:ext cx="2144400" cy="3416400"/>
          </a:xfrm>
          <a:prstGeom prst="rect">
            <a:avLst/>
          </a:prstGeom>
          <a:solidFill>
            <a:srgbClr val="ADBAC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t>Generate</a:t>
            </a:r>
            <a:endParaRPr/>
          </a:p>
        </p:txBody>
      </p:sp>
      <p:sp>
        <p:nvSpPr>
          <p:cNvPr id="833" name="Google Shape;833;p90"/>
          <p:cNvSpPr/>
          <p:nvPr/>
        </p:nvSpPr>
        <p:spPr>
          <a:xfrm>
            <a:off x="3485950" y="1153675"/>
            <a:ext cx="2144400" cy="3416400"/>
          </a:xfrm>
          <a:prstGeom prst="rect">
            <a:avLst/>
          </a:prstGeom>
          <a:solidFill>
            <a:srgbClr val="F9CB9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TW"/>
              <a:t>Hint</a:t>
            </a:r>
            <a:endParaRPr/>
          </a:p>
        </p:txBody>
      </p:sp>
      <p:sp>
        <p:nvSpPr>
          <p:cNvPr id="834" name="Google Shape;834;p90"/>
          <p:cNvSpPr/>
          <p:nvPr/>
        </p:nvSpPr>
        <p:spPr>
          <a:xfrm>
            <a:off x="5765500" y="1153675"/>
            <a:ext cx="2144400" cy="3416400"/>
          </a:xfrm>
          <a:prstGeom prst="rect">
            <a:avLst/>
          </a:prstGeom>
          <a:solidFill>
            <a:srgbClr val="F4CCCC"/>
          </a:solidFill>
          <a:ln cap="flat" cmpd="sng" w="9525">
            <a:solidFill>
              <a:srgbClr val="595959"/>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zh-TW"/>
              <a:t>Nativex</a:t>
            </a:r>
            <a:endParaRPr/>
          </a:p>
        </p:txBody>
      </p:sp>
      <p:sp>
        <p:nvSpPr>
          <p:cNvPr id="835" name="Google Shape;835;p90"/>
          <p:cNvSpPr txBox="1"/>
          <p:nvPr/>
        </p:nvSpPr>
        <p:spPr>
          <a:xfrm>
            <a:off x="3585700" y="1538375"/>
            <a:ext cx="1944900" cy="894300"/>
          </a:xfrm>
          <a:prstGeom prst="rect">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Annotation</a:t>
            </a:r>
            <a:endParaRPr>
              <a:solidFill>
                <a:schemeClr val="dk1"/>
              </a:solidFill>
            </a:endParaRPr>
          </a:p>
        </p:txBody>
      </p:sp>
      <p:sp>
        <p:nvSpPr>
          <p:cNvPr id="836" name="Google Shape;836;p90"/>
          <p:cNvSpPr txBox="1"/>
          <p:nvPr/>
        </p:nvSpPr>
        <p:spPr>
          <a:xfrm>
            <a:off x="3585700" y="2515500"/>
            <a:ext cx="1944900" cy="894300"/>
          </a:xfrm>
          <a:prstGeom prst="rect">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Predicate</a:t>
            </a:r>
            <a:endParaRPr>
              <a:solidFill>
                <a:schemeClr val="dk1"/>
              </a:solidFill>
            </a:endParaRPr>
          </a:p>
        </p:txBody>
      </p:sp>
      <p:sp>
        <p:nvSpPr>
          <p:cNvPr id="837" name="Google Shape;837;p90"/>
          <p:cNvSpPr txBox="1"/>
          <p:nvPr/>
        </p:nvSpPr>
        <p:spPr>
          <a:xfrm>
            <a:off x="3585700" y="3492625"/>
            <a:ext cx="1944900" cy="894300"/>
          </a:xfrm>
          <a:prstGeom prst="rect">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Support</a:t>
            </a:r>
            <a:endParaRPr>
              <a:solidFill>
                <a:schemeClr val="dk1"/>
              </a:solidFill>
            </a:endParaRPr>
          </a:p>
        </p:txBody>
      </p:sp>
      <p:sp>
        <p:nvSpPr>
          <p:cNvPr id="838" name="Google Shape;838;p90"/>
          <p:cNvSpPr txBox="1"/>
          <p:nvPr/>
        </p:nvSpPr>
        <p:spPr>
          <a:xfrm>
            <a:off x="5865250" y="2016025"/>
            <a:ext cx="1944900" cy="894300"/>
          </a:xfrm>
          <a:prstGeom prst="rect">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Feature</a:t>
            </a:r>
            <a:endParaRPr>
              <a:solidFill>
                <a:schemeClr val="dk1"/>
              </a:solidFill>
            </a:endParaRPr>
          </a:p>
        </p:txBody>
      </p:sp>
      <p:sp>
        <p:nvSpPr>
          <p:cNvPr id="839" name="Google Shape;839;p90"/>
          <p:cNvSpPr txBox="1"/>
          <p:nvPr/>
        </p:nvSpPr>
        <p:spPr>
          <a:xfrm>
            <a:off x="5865250" y="3273325"/>
            <a:ext cx="1944900" cy="894300"/>
          </a:xfrm>
          <a:prstGeom prst="rect">
            <a:avLst/>
          </a:prstGeom>
          <a:solidFill>
            <a:srgbClr val="EEEEEE"/>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zh-TW">
                <a:solidFill>
                  <a:schemeClr val="dk1"/>
                </a:solidFill>
              </a:rPr>
              <a:t>Substitution</a:t>
            </a:r>
            <a:endParaRPr>
              <a:solidFill>
                <a:schemeClr val="dk1"/>
              </a:solidFil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9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Module - generate</a:t>
            </a:r>
            <a:endParaRPr/>
          </a:p>
        </p:txBody>
      </p:sp>
      <p:sp>
        <p:nvSpPr>
          <p:cNvPr id="845" name="Google Shape;845;p91"/>
          <p:cNvSpPr txBox="1"/>
          <p:nvPr>
            <p:ph idx="1" type="body"/>
          </p:nvPr>
        </p:nvSpPr>
        <p:spPr>
          <a:xfrm>
            <a:off x="311700" y="1152475"/>
            <a:ext cx="816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
        <p:nvSpPr>
          <p:cNvPr id="846" name="Google Shape;846;p9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47" name="Google Shape;847;p91"/>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Presneter: </a:t>
            </a:r>
            <a:r>
              <a:rPr lang="zh-TW"/>
              <a:t>陳君翰</a:t>
            </a:r>
            <a:endParaRPr/>
          </a:p>
        </p:txBody>
      </p:sp>
      <p:pic>
        <p:nvPicPr>
          <p:cNvPr id="848" name="Google Shape;848;p91"/>
          <p:cNvPicPr preferRelativeResize="0"/>
          <p:nvPr/>
        </p:nvPicPr>
        <p:blipFill>
          <a:blip r:embed="rId3">
            <a:alphaModFix/>
          </a:blip>
          <a:stretch>
            <a:fillRect/>
          </a:stretch>
        </p:blipFill>
        <p:spPr>
          <a:xfrm>
            <a:off x="2308300" y="1023438"/>
            <a:ext cx="3979551" cy="3674473"/>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Design Patterns</a:t>
            </a:r>
            <a:endParaRPr/>
          </a:p>
        </p:txBody>
      </p:sp>
      <p:sp>
        <p:nvSpPr>
          <p:cNvPr id="108" name="Google Shape;108;p2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92500" lnSpcReduction="20000"/>
          </a:bodyPr>
          <a:lstStyle/>
          <a:p>
            <a:pPr indent="-351948" lvl="0" marL="457200" rtl="0" algn="l">
              <a:spcBef>
                <a:spcPts val="0"/>
              </a:spcBef>
              <a:spcAft>
                <a:spcPts val="0"/>
              </a:spcAft>
              <a:buSzPct val="100000"/>
              <a:buChar char="●"/>
            </a:pPr>
            <a:r>
              <a:rPr b="1" lang="zh-TW" sz="2100"/>
              <a:t>Creational</a:t>
            </a:r>
            <a:endParaRPr b="1" sz="2100"/>
          </a:p>
          <a:p>
            <a:pPr indent="-351948" lvl="1" marL="914400" rtl="0" algn="l">
              <a:spcBef>
                <a:spcPts val="0"/>
              </a:spcBef>
              <a:spcAft>
                <a:spcPts val="0"/>
              </a:spcAft>
              <a:buSzPct val="100000"/>
              <a:buChar char="○"/>
            </a:pPr>
            <a:r>
              <a:rPr lang="zh-TW" sz="2100"/>
              <a:t>Factory Method</a:t>
            </a:r>
            <a:endParaRPr sz="2100"/>
          </a:p>
          <a:p>
            <a:pPr indent="-351948" lvl="1" marL="914400" rtl="0" algn="l">
              <a:spcBef>
                <a:spcPts val="0"/>
              </a:spcBef>
              <a:spcAft>
                <a:spcPts val="0"/>
              </a:spcAft>
              <a:buSzPct val="100000"/>
              <a:buChar char="○"/>
            </a:pPr>
            <a:r>
              <a:rPr lang="zh-TW" sz="2100"/>
              <a:t>Singleton</a:t>
            </a:r>
            <a:endParaRPr sz="2100"/>
          </a:p>
          <a:p>
            <a:pPr indent="-351948" lvl="0" marL="457200" rtl="0" algn="l">
              <a:spcBef>
                <a:spcPts val="0"/>
              </a:spcBef>
              <a:spcAft>
                <a:spcPts val="0"/>
              </a:spcAft>
              <a:buSzPct val="100000"/>
              <a:buChar char="●"/>
            </a:pPr>
            <a:r>
              <a:rPr b="1" lang="zh-TW" sz="2100"/>
              <a:t>Structural</a:t>
            </a:r>
            <a:endParaRPr b="1" sz="2100"/>
          </a:p>
          <a:p>
            <a:pPr indent="-351948" lvl="1" marL="914400" rtl="0" algn="l">
              <a:spcBef>
                <a:spcPts val="0"/>
              </a:spcBef>
              <a:spcAft>
                <a:spcPts val="0"/>
              </a:spcAft>
              <a:buSzPct val="100000"/>
              <a:buChar char="○"/>
            </a:pPr>
            <a:r>
              <a:rPr lang="zh-TW" sz="2100"/>
              <a:t>Adapter</a:t>
            </a:r>
            <a:endParaRPr sz="2100"/>
          </a:p>
          <a:p>
            <a:pPr indent="-351948" lvl="1" marL="914400" rtl="0" algn="l">
              <a:spcBef>
                <a:spcPts val="0"/>
              </a:spcBef>
              <a:spcAft>
                <a:spcPts val="0"/>
              </a:spcAft>
              <a:buSzPct val="100000"/>
              <a:buChar char="○"/>
            </a:pPr>
            <a:r>
              <a:rPr lang="zh-TW" sz="2100"/>
              <a:t>Decorator</a:t>
            </a:r>
            <a:endParaRPr sz="2100"/>
          </a:p>
          <a:p>
            <a:pPr indent="-351948" lvl="1" marL="914400" rtl="0" algn="l">
              <a:spcBef>
                <a:spcPts val="0"/>
              </a:spcBef>
              <a:spcAft>
                <a:spcPts val="0"/>
              </a:spcAft>
              <a:buSzPct val="100000"/>
              <a:buChar char="○"/>
            </a:pPr>
            <a:r>
              <a:rPr lang="zh-TW" sz="2100"/>
              <a:t>Composite</a:t>
            </a:r>
            <a:endParaRPr sz="2100"/>
          </a:p>
          <a:p>
            <a:pPr indent="-351948" lvl="0" marL="457200" rtl="0" algn="l">
              <a:spcBef>
                <a:spcPts val="0"/>
              </a:spcBef>
              <a:spcAft>
                <a:spcPts val="0"/>
              </a:spcAft>
              <a:buSzPct val="100000"/>
              <a:buChar char="●"/>
            </a:pPr>
            <a:r>
              <a:rPr b="1" lang="zh-TW" sz="2100"/>
              <a:t>Behavioral</a:t>
            </a:r>
            <a:endParaRPr b="1" sz="2100"/>
          </a:p>
          <a:p>
            <a:pPr indent="-351948" lvl="1" marL="914400" rtl="0" algn="l">
              <a:spcBef>
                <a:spcPts val="0"/>
              </a:spcBef>
              <a:spcAft>
                <a:spcPts val="0"/>
              </a:spcAft>
              <a:buSzPct val="100000"/>
              <a:buChar char="○"/>
            </a:pPr>
            <a:r>
              <a:rPr lang="zh-TW" sz="2100"/>
              <a:t>Iterator</a:t>
            </a:r>
            <a:endParaRPr sz="2100"/>
          </a:p>
          <a:p>
            <a:pPr indent="-351948" lvl="1" marL="914400" rtl="0" algn="l">
              <a:spcBef>
                <a:spcPts val="0"/>
              </a:spcBef>
              <a:spcAft>
                <a:spcPts val="0"/>
              </a:spcAft>
              <a:buSzPct val="100000"/>
              <a:buChar char="○"/>
            </a:pPr>
            <a:r>
              <a:rPr lang="zh-TW" sz="2100"/>
              <a:t>Null Object</a:t>
            </a:r>
            <a:endParaRPr sz="2100"/>
          </a:p>
          <a:p>
            <a:pPr indent="-351948" lvl="1" marL="914400" rtl="0" algn="l">
              <a:spcBef>
                <a:spcPts val="0"/>
              </a:spcBef>
              <a:spcAft>
                <a:spcPts val="0"/>
              </a:spcAft>
              <a:buSzPct val="100000"/>
              <a:buChar char="○"/>
            </a:pPr>
            <a:r>
              <a:rPr lang="zh-TW" sz="2100"/>
              <a:t>Strategy</a:t>
            </a:r>
            <a:endParaRPr sz="2100"/>
          </a:p>
        </p:txBody>
      </p:sp>
      <p:sp>
        <p:nvSpPr>
          <p:cNvPr id="109" name="Google Shape;109;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110" name="Google Shape;110;p20"/>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TW"/>
              <a:t>Presenter: 洪世彬</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9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Module - hint</a:t>
            </a:r>
            <a:endParaRPr/>
          </a:p>
        </p:txBody>
      </p:sp>
      <p:sp>
        <p:nvSpPr>
          <p:cNvPr id="854" name="Google Shape;854;p9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55" name="Google Shape;855;p92"/>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陳君翰</a:t>
            </a:r>
            <a:endParaRPr/>
          </a:p>
        </p:txBody>
      </p:sp>
      <p:pic>
        <p:nvPicPr>
          <p:cNvPr id="856" name="Google Shape;856;p92"/>
          <p:cNvPicPr preferRelativeResize="0"/>
          <p:nvPr/>
        </p:nvPicPr>
        <p:blipFill>
          <a:blip r:embed="rId3">
            <a:alphaModFix/>
          </a:blip>
          <a:stretch>
            <a:fillRect/>
          </a:stretch>
        </p:blipFill>
        <p:spPr>
          <a:xfrm>
            <a:off x="644075" y="871888"/>
            <a:ext cx="7855852" cy="4184926"/>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9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Builder Pattern</a:t>
            </a:r>
            <a:endParaRPr/>
          </a:p>
        </p:txBody>
      </p:sp>
      <p:sp>
        <p:nvSpPr>
          <p:cNvPr id="862" name="Google Shape;862;p9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63" name="Google Shape;863;p93"/>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陳君翰</a:t>
            </a:r>
            <a:endParaRPr/>
          </a:p>
        </p:txBody>
      </p:sp>
      <p:pic>
        <p:nvPicPr>
          <p:cNvPr id="864" name="Google Shape;864;p93"/>
          <p:cNvPicPr preferRelativeResize="0"/>
          <p:nvPr/>
        </p:nvPicPr>
        <p:blipFill>
          <a:blip r:embed="rId3">
            <a:alphaModFix/>
          </a:blip>
          <a:stretch>
            <a:fillRect/>
          </a:stretch>
        </p:blipFill>
        <p:spPr>
          <a:xfrm>
            <a:off x="311688" y="1017725"/>
            <a:ext cx="5545964" cy="3820974"/>
          </a:xfrm>
          <a:prstGeom prst="rect">
            <a:avLst/>
          </a:prstGeom>
          <a:noFill/>
          <a:ln>
            <a:noFill/>
          </a:ln>
        </p:spPr>
      </p:pic>
      <p:sp>
        <p:nvSpPr>
          <p:cNvPr id="865" name="Google Shape;865;p93"/>
          <p:cNvSpPr txBox="1"/>
          <p:nvPr/>
        </p:nvSpPr>
        <p:spPr>
          <a:xfrm>
            <a:off x="5991075" y="1118150"/>
            <a:ext cx="3030000" cy="3545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TW" sz="1800">
                <a:solidFill>
                  <a:srgbClr val="C7254E"/>
                </a:solidFill>
              </a:rPr>
              <a:t>(Added After Presentation)</a:t>
            </a:r>
            <a:endParaRPr sz="1800">
              <a:solidFill>
                <a:srgbClr val="C7254E"/>
              </a:solidFill>
            </a:endParaRPr>
          </a:p>
          <a:p>
            <a:pPr indent="0" lvl="0" marL="0" rtl="0" algn="l">
              <a:spcBef>
                <a:spcPts val="0"/>
              </a:spcBef>
              <a:spcAft>
                <a:spcPts val="0"/>
              </a:spcAft>
              <a:buNone/>
            </a:pPr>
            <a:r>
              <a:rPr lang="zh-TW" sz="1800">
                <a:solidFill>
                  <a:schemeClr val="dk2"/>
                </a:solidFill>
              </a:rPr>
              <a:t>This builder is the builder pattern for immutable object.</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zh-TW" sz="1800">
                <a:solidFill>
                  <a:schemeClr val="dk2"/>
                </a:solidFill>
              </a:rPr>
              <a:t>The builder is the inner class of the </a:t>
            </a:r>
            <a:r>
              <a:rPr lang="zh-TW" sz="1800">
                <a:solidFill>
                  <a:schemeClr val="dk2"/>
                </a:solidFill>
              </a:rPr>
              <a:t>product.</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zh-TW" sz="1800">
                <a:solidFill>
                  <a:schemeClr val="dk2"/>
                </a:solidFill>
              </a:rPr>
              <a:t>The attributes of the product are </a:t>
            </a:r>
            <a:r>
              <a:rPr lang="zh-TW" sz="1800">
                <a:solidFill>
                  <a:srgbClr val="188038"/>
                </a:solidFill>
                <a:latin typeface="Roboto Mono"/>
                <a:ea typeface="Roboto Mono"/>
                <a:cs typeface="Roboto Mono"/>
                <a:sym typeface="Roboto Mono"/>
              </a:rPr>
              <a:t>final.</a:t>
            </a:r>
            <a:endParaRPr sz="1800">
              <a:solidFill>
                <a:schemeClr val="dk2"/>
              </a:solidFill>
            </a:endParaRPr>
          </a:p>
          <a:p>
            <a:pPr indent="-342900" lvl="0" marL="457200" rtl="0" algn="l">
              <a:spcBef>
                <a:spcPts val="0"/>
              </a:spcBef>
              <a:spcAft>
                <a:spcPts val="0"/>
              </a:spcAft>
              <a:buClr>
                <a:schemeClr val="dk2"/>
              </a:buClr>
              <a:buSzPts val="1800"/>
              <a:buAutoNum type="arabicPeriod"/>
            </a:pPr>
            <a:r>
              <a:rPr lang="zh-TW" sz="1800">
                <a:solidFill>
                  <a:schemeClr val="dk2"/>
                </a:solidFill>
              </a:rPr>
              <a:t>The constructor of the product is private, and takes the its builder as its input.</a:t>
            </a:r>
            <a:endParaRPr sz="1800">
              <a:solidFill>
                <a:schemeClr val="dk2"/>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9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Module - nativex</a:t>
            </a:r>
            <a:endParaRPr/>
          </a:p>
        </p:txBody>
      </p:sp>
      <p:sp>
        <p:nvSpPr>
          <p:cNvPr id="871" name="Google Shape;871;p9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NativeConfigurationWriter: write each hint to their corresponding </a:t>
            </a:r>
            <a:r>
              <a:rPr lang="zh-TW">
                <a:solidFill>
                  <a:srgbClr val="188038"/>
                </a:solidFill>
                <a:latin typeface="Roboto Mono"/>
                <a:ea typeface="Roboto Mono"/>
                <a:cs typeface="Roboto Mono"/>
                <a:sym typeface="Roboto Mono"/>
              </a:rPr>
              <a:t>.json</a:t>
            </a:r>
            <a:r>
              <a:rPr lang="zh-TW"/>
              <a:t> file</a:t>
            </a:r>
            <a:endParaRPr/>
          </a:p>
        </p:txBody>
      </p:sp>
      <p:sp>
        <p:nvSpPr>
          <p:cNvPr id="872" name="Google Shape;872;p9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73" name="Google Shape;873;p94"/>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陳君翰</a:t>
            </a:r>
            <a:endParaRPr/>
          </a:p>
        </p:txBody>
      </p:sp>
      <p:pic>
        <p:nvPicPr>
          <p:cNvPr id="874" name="Google Shape;874;p94"/>
          <p:cNvPicPr preferRelativeResize="0"/>
          <p:nvPr/>
        </p:nvPicPr>
        <p:blipFill>
          <a:blip r:embed="rId3">
            <a:alphaModFix/>
          </a:blip>
          <a:stretch>
            <a:fillRect/>
          </a:stretch>
        </p:blipFill>
        <p:spPr>
          <a:xfrm>
            <a:off x="1802062" y="1706100"/>
            <a:ext cx="5539876" cy="3350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9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Singleton Pattern (Eager Creation, Not Classic)</a:t>
            </a:r>
            <a:endParaRPr/>
          </a:p>
        </p:txBody>
      </p:sp>
      <p:sp>
        <p:nvSpPr>
          <p:cNvPr id="880" name="Google Shape;880;p9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a:t>no private </a:t>
            </a:r>
            <a:r>
              <a:rPr lang="zh-TW">
                <a:solidFill>
                  <a:srgbClr val="188038"/>
                </a:solidFill>
                <a:latin typeface="Roboto Mono"/>
                <a:ea typeface="Roboto Mono"/>
                <a:cs typeface="Roboto Mono"/>
                <a:sym typeface="Roboto Mono"/>
              </a:rPr>
              <a:t>instance</a:t>
            </a:r>
            <a:r>
              <a:rPr lang="zh-TW"/>
              <a:t>, public </a:t>
            </a:r>
            <a:r>
              <a:rPr lang="zh-TW">
                <a:solidFill>
                  <a:srgbClr val="188038"/>
                </a:solidFill>
                <a:latin typeface="Roboto Mono"/>
                <a:ea typeface="Roboto Mono"/>
                <a:cs typeface="Roboto Mono"/>
                <a:sym typeface="Roboto Mono"/>
              </a:rPr>
              <a:t>getInstance()</a:t>
            </a:r>
            <a:endParaRPr>
              <a:solidFill>
                <a:srgbClr val="188038"/>
              </a:solidFill>
              <a:latin typeface="Roboto Mono"/>
              <a:ea typeface="Roboto Mono"/>
              <a:cs typeface="Roboto Mono"/>
              <a:sym typeface="Roboto Mono"/>
            </a:endParaRPr>
          </a:p>
          <a:p>
            <a:pPr indent="-342900" lvl="0" marL="457200" rtl="0" algn="l">
              <a:spcBef>
                <a:spcPts val="0"/>
              </a:spcBef>
              <a:spcAft>
                <a:spcPts val="0"/>
              </a:spcAft>
              <a:buSzPts val="1800"/>
              <a:buChar char="●"/>
            </a:pPr>
            <a:r>
              <a:rPr lang="zh-TW"/>
              <a:t>constructor is still public</a:t>
            </a:r>
            <a:endParaRPr/>
          </a:p>
        </p:txBody>
      </p:sp>
      <p:sp>
        <p:nvSpPr>
          <p:cNvPr id="881" name="Google Shape;881;p9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82" name="Google Shape;882;p95"/>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陳君翰</a:t>
            </a:r>
            <a:endParaRPr/>
          </a:p>
        </p:txBody>
      </p:sp>
      <p:pic>
        <p:nvPicPr>
          <p:cNvPr id="883" name="Google Shape;883;p95"/>
          <p:cNvPicPr preferRelativeResize="0"/>
          <p:nvPr/>
        </p:nvPicPr>
        <p:blipFill>
          <a:blip r:embed="rId3">
            <a:alphaModFix/>
          </a:blip>
          <a:stretch>
            <a:fillRect/>
          </a:stretch>
        </p:blipFill>
        <p:spPr>
          <a:xfrm>
            <a:off x="766650" y="2247625"/>
            <a:ext cx="7335357" cy="263487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887" name="Shape 887"/>
        <p:cNvGrpSpPr/>
        <p:nvPr/>
      </p:nvGrpSpPr>
      <p:grpSpPr>
        <a:xfrm>
          <a:off x="0" y="0"/>
          <a:ext cx="0" cy="0"/>
          <a:chOff x="0" y="0"/>
          <a:chExt cx="0" cy="0"/>
        </a:xfrm>
      </p:grpSpPr>
      <p:sp>
        <p:nvSpPr>
          <p:cNvPr id="888" name="Google Shape;888;p96"/>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t>Summary</a:t>
            </a:r>
            <a:endParaRPr/>
          </a:p>
        </p:txBody>
      </p:sp>
      <p:sp>
        <p:nvSpPr>
          <p:cNvPr id="889" name="Google Shape;889;p9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3" name="Shape 893"/>
        <p:cNvGrpSpPr/>
        <p:nvPr/>
      </p:nvGrpSpPr>
      <p:grpSpPr>
        <a:xfrm>
          <a:off x="0" y="0"/>
          <a:ext cx="0" cy="0"/>
          <a:chOff x="0" y="0"/>
          <a:chExt cx="0" cy="0"/>
        </a:xfrm>
      </p:grpSpPr>
      <p:sp>
        <p:nvSpPr>
          <p:cNvPr id="894" name="Google Shape;894;p9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Summary</a:t>
            </a:r>
            <a:endParaRPr/>
          </a:p>
        </p:txBody>
      </p:sp>
      <p:sp>
        <p:nvSpPr>
          <p:cNvPr id="895" name="Google Shape;895;p9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Here are all the design pattern we have seen in spring framework core</a:t>
            </a:r>
            <a:endParaRPr/>
          </a:p>
        </p:txBody>
      </p:sp>
      <p:sp>
        <p:nvSpPr>
          <p:cNvPr id="896" name="Google Shape;896;p9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897" name="Google Shape;897;p97"/>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TW"/>
              <a:t>Presenter: </a:t>
            </a:r>
            <a:r>
              <a:rPr lang="zh-TW"/>
              <a:t>陳君翰</a:t>
            </a:r>
            <a:endParaRPr/>
          </a:p>
        </p:txBody>
      </p:sp>
      <p:graphicFrame>
        <p:nvGraphicFramePr>
          <p:cNvPr id="898" name="Google Shape;898;p97"/>
          <p:cNvGraphicFramePr/>
          <p:nvPr/>
        </p:nvGraphicFramePr>
        <p:xfrm>
          <a:off x="952500" y="1772575"/>
          <a:ext cx="3000000" cy="3000000"/>
        </p:xfrm>
        <a:graphic>
          <a:graphicData uri="http://schemas.openxmlformats.org/drawingml/2006/table">
            <a:tbl>
              <a:tblPr>
                <a:noFill/>
                <a:tableStyleId>{A094F343-66EB-40EB-9235-8A256EFEEE75}</a:tableStyleId>
              </a:tblPr>
              <a:tblGrid>
                <a:gridCol w="2413000"/>
                <a:gridCol w="2413000"/>
                <a:gridCol w="2413000"/>
              </a:tblGrid>
              <a:tr h="381000">
                <a:tc>
                  <a:txBody>
                    <a:bodyPr/>
                    <a:lstStyle/>
                    <a:p>
                      <a:pPr indent="0" lvl="0" marL="0" rtl="0" algn="l">
                        <a:spcBef>
                          <a:spcPts val="0"/>
                        </a:spcBef>
                        <a:spcAft>
                          <a:spcPts val="0"/>
                        </a:spcAft>
                        <a:buNone/>
                      </a:pPr>
                      <a:r>
                        <a:rPr b="1" lang="zh-TW" sz="1600"/>
                        <a:t>Creational</a:t>
                      </a:r>
                      <a:endParaRPr b="1" sz="1600"/>
                    </a:p>
                  </a:txBody>
                  <a:tcPr marT="91425" marB="91425" marR="91425" marL="91425"/>
                </a:tc>
                <a:tc>
                  <a:txBody>
                    <a:bodyPr/>
                    <a:lstStyle/>
                    <a:p>
                      <a:pPr indent="0" lvl="0" marL="0" rtl="0" algn="l">
                        <a:spcBef>
                          <a:spcPts val="0"/>
                        </a:spcBef>
                        <a:spcAft>
                          <a:spcPts val="0"/>
                        </a:spcAft>
                        <a:buNone/>
                      </a:pPr>
                      <a:r>
                        <a:rPr b="1" lang="zh-TW" sz="1600"/>
                        <a:t>Structural</a:t>
                      </a:r>
                      <a:endParaRPr b="1" sz="1600"/>
                    </a:p>
                  </a:txBody>
                  <a:tcPr marT="91425" marB="91425" marR="91425" marL="91425"/>
                </a:tc>
                <a:tc>
                  <a:txBody>
                    <a:bodyPr/>
                    <a:lstStyle/>
                    <a:p>
                      <a:pPr indent="0" lvl="0" marL="0" rtl="0" algn="l">
                        <a:spcBef>
                          <a:spcPts val="0"/>
                        </a:spcBef>
                        <a:spcAft>
                          <a:spcPts val="0"/>
                        </a:spcAft>
                        <a:buNone/>
                      </a:pPr>
                      <a:r>
                        <a:rPr b="1" lang="zh-TW" sz="1600"/>
                        <a:t>Behavioral</a:t>
                      </a:r>
                      <a:endParaRPr b="1" sz="1600"/>
                    </a:p>
                  </a:txBody>
                  <a:tcPr marT="91425" marB="91425" marR="91425" marL="91425"/>
                </a:tc>
              </a:tr>
              <a:tr h="2109200">
                <a:tc>
                  <a:txBody>
                    <a:bodyPr/>
                    <a:lstStyle/>
                    <a:p>
                      <a:pPr indent="-330200" lvl="0" marL="457200" rtl="0" algn="l">
                        <a:spcBef>
                          <a:spcPts val="0"/>
                        </a:spcBef>
                        <a:spcAft>
                          <a:spcPts val="0"/>
                        </a:spcAft>
                        <a:buSzPts val="1600"/>
                        <a:buChar char="●"/>
                      </a:pPr>
                      <a:r>
                        <a:rPr lang="zh-TW" sz="1600"/>
                        <a:t>Factory Method</a:t>
                      </a:r>
                      <a:endParaRPr sz="1600"/>
                    </a:p>
                    <a:p>
                      <a:pPr indent="-330200" lvl="0" marL="457200" rtl="0" algn="l">
                        <a:spcBef>
                          <a:spcPts val="0"/>
                        </a:spcBef>
                        <a:spcAft>
                          <a:spcPts val="0"/>
                        </a:spcAft>
                        <a:buSzPts val="1600"/>
                        <a:buChar char="●"/>
                      </a:pPr>
                      <a:r>
                        <a:rPr lang="zh-TW" sz="1600"/>
                        <a:t>Abstract Factory</a:t>
                      </a:r>
                      <a:endParaRPr sz="1600"/>
                    </a:p>
                    <a:p>
                      <a:pPr indent="-330200" lvl="0" marL="457200" rtl="0" algn="l">
                        <a:spcBef>
                          <a:spcPts val="0"/>
                        </a:spcBef>
                        <a:spcAft>
                          <a:spcPts val="0"/>
                        </a:spcAft>
                        <a:buSzPts val="1600"/>
                        <a:buChar char="●"/>
                      </a:pPr>
                      <a:r>
                        <a:rPr lang="zh-TW" sz="1600"/>
                        <a:t>Singleton</a:t>
                      </a:r>
                      <a:endParaRPr sz="1600"/>
                    </a:p>
                    <a:p>
                      <a:pPr indent="-330200" lvl="0" marL="457200" rtl="0" algn="l">
                        <a:spcBef>
                          <a:spcPts val="0"/>
                        </a:spcBef>
                        <a:spcAft>
                          <a:spcPts val="0"/>
                        </a:spcAft>
                        <a:buSzPts val="1600"/>
                        <a:buChar char="●"/>
                      </a:pPr>
                      <a:r>
                        <a:rPr lang="zh-TW" sz="1600"/>
                        <a:t>Builder</a:t>
                      </a:r>
                      <a:endParaRPr sz="1600"/>
                    </a:p>
                  </a:txBody>
                  <a:tcPr marT="91425" marB="91425" marR="91425" marL="91425"/>
                </a:tc>
                <a:tc>
                  <a:txBody>
                    <a:bodyPr/>
                    <a:lstStyle/>
                    <a:p>
                      <a:pPr indent="-330200" lvl="0" marL="457200" rtl="0" algn="l">
                        <a:spcBef>
                          <a:spcPts val="0"/>
                        </a:spcBef>
                        <a:spcAft>
                          <a:spcPts val="0"/>
                        </a:spcAft>
                        <a:buSzPts val="1600"/>
                        <a:buChar char="●"/>
                      </a:pPr>
                      <a:r>
                        <a:rPr lang="zh-TW" sz="1600"/>
                        <a:t>Adapter</a:t>
                      </a:r>
                      <a:endParaRPr sz="1600"/>
                    </a:p>
                    <a:p>
                      <a:pPr indent="-330200" lvl="0" marL="457200" rtl="0" algn="l">
                        <a:spcBef>
                          <a:spcPts val="0"/>
                        </a:spcBef>
                        <a:spcAft>
                          <a:spcPts val="0"/>
                        </a:spcAft>
                        <a:buSzPts val="1600"/>
                        <a:buChar char="●"/>
                      </a:pPr>
                      <a:r>
                        <a:rPr lang="zh-TW" sz="1600"/>
                        <a:t>Decorator</a:t>
                      </a:r>
                      <a:endParaRPr sz="1600"/>
                    </a:p>
                    <a:p>
                      <a:pPr indent="-330200" lvl="0" marL="457200" rtl="0" algn="l">
                        <a:spcBef>
                          <a:spcPts val="0"/>
                        </a:spcBef>
                        <a:spcAft>
                          <a:spcPts val="0"/>
                        </a:spcAft>
                        <a:buSzPts val="1600"/>
                        <a:buChar char="●"/>
                      </a:pPr>
                      <a:r>
                        <a:rPr lang="zh-TW" sz="1600"/>
                        <a:t>Composite</a:t>
                      </a:r>
                      <a:endParaRPr sz="1600"/>
                    </a:p>
                    <a:p>
                      <a:pPr indent="-330200" lvl="0" marL="457200" rtl="0" algn="l">
                        <a:spcBef>
                          <a:spcPts val="0"/>
                        </a:spcBef>
                        <a:spcAft>
                          <a:spcPts val="0"/>
                        </a:spcAft>
                        <a:buSzPts val="1600"/>
                        <a:buChar char="●"/>
                      </a:pPr>
                      <a:r>
                        <a:rPr lang="zh-TW" sz="1600"/>
                        <a:t>Proxy</a:t>
                      </a:r>
                      <a:endParaRPr sz="1600"/>
                    </a:p>
                    <a:p>
                      <a:pPr indent="-330200" lvl="0" marL="457200" rtl="0" algn="l">
                        <a:spcBef>
                          <a:spcPts val="0"/>
                        </a:spcBef>
                        <a:spcAft>
                          <a:spcPts val="0"/>
                        </a:spcAft>
                        <a:buSzPts val="1600"/>
                        <a:buChar char="●"/>
                      </a:pPr>
                      <a:r>
                        <a:rPr lang="zh-TW" sz="1600"/>
                        <a:t>Bridge</a:t>
                      </a:r>
                      <a:endParaRPr sz="1600"/>
                    </a:p>
                  </a:txBody>
                  <a:tcPr marT="91425" marB="91425" marR="91425" marL="91425"/>
                </a:tc>
                <a:tc>
                  <a:txBody>
                    <a:bodyPr/>
                    <a:lstStyle/>
                    <a:p>
                      <a:pPr indent="-330200" lvl="0" marL="457200" rtl="0" algn="l">
                        <a:spcBef>
                          <a:spcPts val="0"/>
                        </a:spcBef>
                        <a:spcAft>
                          <a:spcPts val="0"/>
                        </a:spcAft>
                        <a:buSzPts val="1600"/>
                        <a:buChar char="●"/>
                      </a:pPr>
                      <a:r>
                        <a:rPr lang="zh-TW" sz="1600"/>
                        <a:t>Iterator</a:t>
                      </a:r>
                      <a:endParaRPr sz="1600"/>
                    </a:p>
                    <a:p>
                      <a:pPr indent="-330200" lvl="0" marL="457200" rtl="0" algn="l">
                        <a:spcBef>
                          <a:spcPts val="0"/>
                        </a:spcBef>
                        <a:spcAft>
                          <a:spcPts val="0"/>
                        </a:spcAft>
                        <a:buSzPts val="1600"/>
                        <a:buChar char="●"/>
                      </a:pPr>
                      <a:r>
                        <a:rPr lang="zh-TW" sz="1600"/>
                        <a:t>Null Object</a:t>
                      </a:r>
                      <a:endParaRPr sz="1600"/>
                    </a:p>
                    <a:p>
                      <a:pPr indent="-330200" lvl="0" marL="457200" rtl="0" algn="l">
                        <a:spcBef>
                          <a:spcPts val="0"/>
                        </a:spcBef>
                        <a:spcAft>
                          <a:spcPts val="0"/>
                        </a:spcAft>
                        <a:buSzPts val="1600"/>
                        <a:buChar char="●"/>
                      </a:pPr>
                      <a:r>
                        <a:rPr lang="zh-TW" sz="1600"/>
                        <a:t>Strategy</a:t>
                      </a:r>
                      <a:endParaRPr sz="1600"/>
                    </a:p>
                    <a:p>
                      <a:pPr indent="-330200" lvl="0" marL="457200" rtl="0" algn="l">
                        <a:spcBef>
                          <a:spcPts val="0"/>
                        </a:spcBef>
                        <a:spcAft>
                          <a:spcPts val="0"/>
                        </a:spcAft>
                        <a:buSzPts val="1600"/>
                        <a:buChar char="●"/>
                      </a:pPr>
                      <a:r>
                        <a:rPr lang="zh-TW" sz="1600"/>
                        <a:t>Template Method</a:t>
                      </a:r>
                      <a:endParaRPr sz="1600"/>
                    </a:p>
                    <a:p>
                      <a:pPr indent="-330200" lvl="0" marL="457200" rtl="0" algn="l">
                        <a:spcBef>
                          <a:spcPts val="0"/>
                        </a:spcBef>
                        <a:spcAft>
                          <a:spcPts val="0"/>
                        </a:spcAft>
                        <a:buSzPts val="1600"/>
                        <a:buChar char="●"/>
                      </a:pPr>
                      <a:r>
                        <a:rPr lang="zh-TW" sz="1600"/>
                        <a:t>Visitor</a:t>
                      </a:r>
                      <a:endParaRPr sz="1600"/>
                    </a:p>
                  </a:txBody>
                  <a:tcPr marT="91425" marB="91425" marR="91425" marL="91425"/>
                </a:tc>
              </a:tr>
            </a:tbl>
          </a:graphicData>
        </a:graphic>
      </p:graphicFrame>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EEEEEE"/>
        </a:solidFill>
      </p:bgPr>
    </p:bg>
    <p:spTree>
      <p:nvGrpSpPr>
        <p:cNvPr id="902" name="Shape 902"/>
        <p:cNvGrpSpPr/>
        <p:nvPr/>
      </p:nvGrpSpPr>
      <p:grpSpPr>
        <a:xfrm>
          <a:off x="0" y="0"/>
          <a:ext cx="0" cy="0"/>
          <a:chOff x="0" y="0"/>
          <a:chExt cx="0" cy="0"/>
        </a:xfrm>
      </p:grpSpPr>
      <p:sp>
        <p:nvSpPr>
          <p:cNvPr id="903" name="Google Shape;903;p98"/>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p>
            <a:pPr indent="0" lvl="0" marL="0" rtl="0" algn="ctr">
              <a:spcBef>
                <a:spcPts val="0"/>
              </a:spcBef>
              <a:spcAft>
                <a:spcPts val="0"/>
              </a:spcAft>
              <a:buNone/>
            </a:pPr>
            <a:r>
              <a:rPr lang="zh-TW">
                <a:latin typeface="Pinyon Script"/>
                <a:ea typeface="Pinyon Script"/>
                <a:cs typeface="Pinyon Script"/>
                <a:sym typeface="Pinyon Script"/>
              </a:rPr>
              <a:t>The End</a:t>
            </a:r>
            <a:endParaRPr>
              <a:latin typeface="Pinyon Script"/>
              <a:ea typeface="Pinyon Script"/>
              <a:cs typeface="Pinyon Script"/>
              <a:sym typeface="Pinyon Script"/>
            </a:endParaRPr>
          </a:p>
        </p:txBody>
      </p:sp>
      <p:sp>
        <p:nvSpPr>
          <p:cNvPr id="904" name="Google Shape;904;p9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08" name="Shape 908"/>
        <p:cNvGrpSpPr/>
        <p:nvPr/>
      </p:nvGrpSpPr>
      <p:grpSpPr>
        <a:xfrm>
          <a:off x="0" y="0"/>
          <a:ext cx="0" cy="0"/>
          <a:chOff x="0" y="0"/>
          <a:chExt cx="0" cy="0"/>
        </a:xfrm>
      </p:grpSpPr>
      <p:sp>
        <p:nvSpPr>
          <p:cNvPr id="909" name="Google Shape;909;p9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Source</a:t>
            </a:r>
            <a:endParaRPr/>
          </a:p>
        </p:txBody>
      </p:sp>
      <p:sp>
        <p:nvSpPr>
          <p:cNvPr id="910" name="Google Shape;910;p9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zh-TW" u="sng">
                <a:solidFill>
                  <a:schemeClr val="hlink"/>
                </a:solidFill>
                <a:hlinkClick r:id="rId3"/>
              </a:rPr>
              <a:t>Ahead of Time Optimization. In Spring Framework Reference Documentation. Spring.</a:t>
            </a:r>
            <a:endParaRPr/>
          </a:p>
          <a:p>
            <a:pPr indent="-342900" lvl="0" marL="457200" rtl="0" algn="l">
              <a:spcBef>
                <a:spcPts val="0"/>
              </a:spcBef>
              <a:spcAft>
                <a:spcPts val="0"/>
              </a:spcAft>
              <a:buSzPts val="1800"/>
              <a:buChar char="●"/>
            </a:pPr>
            <a:r>
              <a:rPr lang="zh-TW" u="sng">
                <a:solidFill>
                  <a:schemeClr val="hlink"/>
                </a:solidFill>
                <a:hlinkClick r:id="rId4"/>
              </a:rPr>
              <a:t>GraalVM Native Image Support. In Spring Boot Reference Documentation. Spring.</a:t>
            </a:r>
            <a:endParaRPr/>
          </a:p>
        </p:txBody>
      </p:sp>
      <p:sp>
        <p:nvSpPr>
          <p:cNvPr id="911" name="Google Shape;911;p9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sp>
        <p:nvSpPr>
          <p:cNvPr id="912" name="Google Shape;912;p99"/>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TW"/>
              <a:t>Factory Method</a:t>
            </a:r>
            <a:endParaRPr/>
          </a:p>
        </p:txBody>
      </p:sp>
      <p:sp>
        <p:nvSpPr>
          <p:cNvPr id="116" name="Google Shape;116;p21"/>
          <p:cNvSpPr txBox="1"/>
          <p:nvPr>
            <p:ph idx="1" type="body"/>
          </p:nvPr>
        </p:nvSpPr>
        <p:spPr>
          <a:xfrm>
            <a:off x="311700" y="1017725"/>
            <a:ext cx="8520600" cy="3416400"/>
          </a:xfrm>
          <a:prstGeom prst="rect">
            <a:avLst/>
          </a:prstGeom>
        </p:spPr>
        <p:txBody>
          <a:bodyPr anchorCtr="0" anchor="t" bIns="91425" lIns="91425" spcFirstLastPara="1" rIns="91425" wrap="square" tIns="91425">
            <a:normAutofit/>
          </a:bodyPr>
          <a:lstStyle/>
          <a:p>
            <a:pPr indent="-361950" lvl="0" marL="457200" rtl="0" algn="l">
              <a:spcBef>
                <a:spcPts val="0"/>
              </a:spcBef>
              <a:spcAft>
                <a:spcPts val="0"/>
              </a:spcAft>
              <a:buSzPts val="2100"/>
              <a:buChar char="●"/>
            </a:pPr>
            <a:r>
              <a:rPr lang="zh-TW" sz="2100"/>
              <a:t>CollectionFactory</a:t>
            </a:r>
            <a:endParaRPr sz="2100"/>
          </a:p>
          <a:p>
            <a:pPr indent="-361950" lvl="0" marL="457200" rtl="0" algn="l">
              <a:spcBef>
                <a:spcPts val="0"/>
              </a:spcBef>
              <a:spcAft>
                <a:spcPts val="0"/>
              </a:spcAft>
              <a:buSzPts val="2100"/>
              <a:buChar char="●"/>
            </a:pPr>
            <a:r>
              <a:rPr lang="zh-TW" sz="2100"/>
              <a:t>Implemented using static factory.</a:t>
            </a:r>
            <a:endParaRPr sz="2100"/>
          </a:p>
        </p:txBody>
      </p:sp>
      <p:sp>
        <p:nvSpPr>
          <p:cNvPr id="117" name="Google Shape;117;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zh-TW"/>
              <a:t>‹#›</a:t>
            </a:fld>
            <a:endParaRPr/>
          </a:p>
        </p:txBody>
      </p:sp>
      <p:pic>
        <p:nvPicPr>
          <p:cNvPr id="118" name="Google Shape;118;p21"/>
          <p:cNvPicPr preferRelativeResize="0"/>
          <p:nvPr/>
        </p:nvPicPr>
        <p:blipFill>
          <a:blip r:embed="rId3">
            <a:alphaModFix/>
          </a:blip>
          <a:stretch>
            <a:fillRect/>
          </a:stretch>
        </p:blipFill>
        <p:spPr>
          <a:xfrm>
            <a:off x="77650" y="2747850"/>
            <a:ext cx="2620401" cy="1915375"/>
          </a:xfrm>
          <a:prstGeom prst="rect">
            <a:avLst/>
          </a:prstGeom>
          <a:noFill/>
          <a:ln>
            <a:noFill/>
          </a:ln>
        </p:spPr>
      </p:pic>
      <p:pic>
        <p:nvPicPr>
          <p:cNvPr id="119" name="Google Shape;119;p21"/>
          <p:cNvPicPr preferRelativeResize="0"/>
          <p:nvPr/>
        </p:nvPicPr>
        <p:blipFill>
          <a:blip r:embed="rId4">
            <a:alphaModFix/>
          </a:blip>
          <a:stretch>
            <a:fillRect/>
          </a:stretch>
        </p:blipFill>
        <p:spPr>
          <a:xfrm>
            <a:off x="2764525" y="1921875"/>
            <a:ext cx="6325475" cy="3182550"/>
          </a:xfrm>
          <a:prstGeom prst="rect">
            <a:avLst/>
          </a:prstGeom>
          <a:noFill/>
          <a:ln>
            <a:noFill/>
          </a:ln>
        </p:spPr>
      </p:pic>
      <p:sp>
        <p:nvSpPr>
          <p:cNvPr id="120" name="Google Shape;120;p21"/>
          <p:cNvSpPr txBox="1"/>
          <p:nvPr>
            <p:ph idx="2" type="subTitle"/>
          </p:nvPr>
        </p:nvSpPr>
        <p:spPr>
          <a:xfrm>
            <a:off x="7643225" y="58075"/>
            <a:ext cx="1500900" cy="49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zh-TW"/>
              <a:t>Presenter: 洪世彬</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